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Lst>
  <p:sldSz cy="5143500" cx="9144000"/>
  <p:notesSz cx="6858000" cy="9144000"/>
  <p:embeddedFontLst>
    <p:embeddedFont>
      <p:font typeface="Roboto"/>
      <p:regular r:id="rId55"/>
      <p:bold r:id="rId56"/>
      <p:italic r:id="rId57"/>
      <p:boldItalic r:id="rId58"/>
    </p:embeddedFont>
    <p:embeddedFont>
      <p:font typeface="Oswald"/>
      <p:regular r:id="rId59"/>
      <p:bold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Oswald-bold.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font" Target="fonts/Roboto-regular.fntdata"/><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font" Target="fonts/Roboto-italic.fntdata"/><Relationship Id="rId12" Type="http://schemas.openxmlformats.org/officeDocument/2006/relationships/slide" Target="slides/slide8.xml"/><Relationship Id="rId56" Type="http://schemas.openxmlformats.org/officeDocument/2006/relationships/font" Target="fonts/Roboto-bold.fntdata"/><Relationship Id="rId15" Type="http://schemas.openxmlformats.org/officeDocument/2006/relationships/slide" Target="slides/slide11.xml"/><Relationship Id="rId59" Type="http://schemas.openxmlformats.org/officeDocument/2006/relationships/font" Target="fonts/Oswald-regular.fntdata"/><Relationship Id="rId14" Type="http://schemas.openxmlformats.org/officeDocument/2006/relationships/slide" Target="slides/slide10.xml"/><Relationship Id="rId58" Type="http://schemas.openxmlformats.org/officeDocument/2006/relationships/font" Target="fonts/Roboto-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info.cern.ch/hypertext/WWW/TheProject.html" TargetMode="External"/><Relationship Id="rId3" Type="http://schemas.openxmlformats.org/officeDocument/2006/relationships/hyperlink" Target="http://line-mode.cern.ch/www/hypertext/WWW/TheProject.html"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pacejam.com/" TargetMode="External"/><Relationship Id="rId3" Type="http://schemas.openxmlformats.org/officeDocument/2006/relationships/hyperlink" Target="https://interestingengineering.com/top-12-oldest-websites-from-the-80s-and-90s-still-online-today"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4b43144c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g4b43144cf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965f0457c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965f0457c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965f0457c1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965f0457c1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965f0457c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965f0457c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92edd6bdae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92edd6bdae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965f0457c1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965f0457c1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961f67fe24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961f67fe2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965f0457c1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965f0457c1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961f67fe2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961f67fe2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961f67fe2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961f67fe2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965f0457c1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965f0457c1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4b43144cf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g4b43144cfd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965f0457c1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965f0457c1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965f0457c1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965f0457c1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968eee16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968eee16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965f0457c1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965f0457c1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965f0457c1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965f0457c1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965f0457c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965f0457c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965f0457c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965f0457c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961f67fe24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961f67fe24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chemeClr val="dk1"/>
                </a:solidFill>
                <a:highlight>
                  <a:srgbClr val="FFFFCC"/>
                </a:highlight>
                <a:latin typeface="Verdana"/>
                <a:ea typeface="Verdana"/>
                <a:cs typeface="Verdana"/>
                <a:sym typeface="Verdana"/>
              </a:rPr>
              <a:t>Only the content inside the &lt;body&gt; section (the white area above) will be displayed in a browser.</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961f67fe24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961f67fe24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&lt;h1&gt; is in it’s own row, so it is clear that &lt;div&gt; is the parent element in the tree.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93defb5b2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93defb5b2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&lt;h1&gt; is in it’s own row, so it is clear that &lt;div&gt; is the parent element in the tree.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81e380695a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81e380695a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93defb5b2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93defb5b2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&lt;h1&gt; is in it’s own row, so it is clear that &lt;div&gt; is the parent element in the tree.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93defb5b2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93defb5b2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&lt;h1&gt; is in it’s own row, so it is clear that &lt;div&gt; is the parent element in the tree.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93defb5b2e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93defb5b2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9440ed2b1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9440ed2b1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9440ed2b1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9440ed2b1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3333"/>
              </a:lnSpc>
              <a:spcBef>
                <a:spcPts val="2100"/>
              </a:spcBef>
              <a:spcAft>
                <a:spcPts val="0"/>
              </a:spcAft>
              <a:buClr>
                <a:schemeClr val="dk1"/>
              </a:buClr>
              <a:buSzPts val="1100"/>
              <a:buFont typeface="Arial"/>
              <a:buNone/>
            </a:pPr>
            <a:r>
              <a:rPr b="1" lang="en" sz="1350">
                <a:solidFill>
                  <a:srgbClr val="0F2B3D"/>
                </a:solidFill>
                <a:highlight>
                  <a:srgbClr val="F7F7F8"/>
                </a:highlight>
                <a:latin typeface="Courier New"/>
                <a:ea typeface="Courier New"/>
                <a:cs typeface="Courier New"/>
                <a:sym typeface="Courier New"/>
              </a:rPr>
              <a:t>&lt;head&gt;</a:t>
            </a:r>
            <a:r>
              <a:rPr b="1" lang="en" sz="1350">
                <a:solidFill>
                  <a:srgbClr val="2E3D49"/>
                </a:solidFill>
                <a:highlight>
                  <a:srgbClr val="FFFFFF"/>
                </a:highlight>
              </a:rPr>
              <a:t> and </a:t>
            </a:r>
            <a:r>
              <a:rPr b="1" lang="en" sz="1350">
                <a:solidFill>
                  <a:srgbClr val="0F2B3D"/>
                </a:solidFill>
                <a:highlight>
                  <a:srgbClr val="F7F7F8"/>
                </a:highlight>
                <a:latin typeface="Courier New"/>
                <a:ea typeface="Courier New"/>
                <a:cs typeface="Courier New"/>
                <a:sym typeface="Courier New"/>
              </a:rPr>
              <a:t>&lt;body&gt;</a:t>
            </a:r>
            <a:endParaRPr b="1" sz="1350">
              <a:solidFill>
                <a:srgbClr val="0F2B3D"/>
              </a:solidFill>
              <a:highlight>
                <a:srgbClr val="F7F7F8"/>
              </a:highlight>
              <a:latin typeface="Courier New"/>
              <a:ea typeface="Courier New"/>
              <a:cs typeface="Courier New"/>
              <a:sym typeface="Courier New"/>
            </a:endParaRPr>
          </a:p>
          <a:p>
            <a:pPr indent="0" lvl="0" marL="0" rtl="0" algn="l">
              <a:lnSpc>
                <a:spcPct val="170000"/>
              </a:lnSpc>
              <a:spcBef>
                <a:spcPts val="400"/>
              </a:spcBef>
              <a:spcAft>
                <a:spcPts val="0"/>
              </a:spcAft>
              <a:buClr>
                <a:schemeClr val="dk1"/>
              </a:buClr>
              <a:buSzPts val="1100"/>
              <a:buFont typeface="Arial"/>
              <a:buNone/>
            </a:pPr>
            <a:r>
              <a:rPr lang="en" sz="1200">
                <a:solidFill>
                  <a:srgbClr val="4F4F4F"/>
                </a:solidFill>
                <a:highlight>
                  <a:srgbClr val="FFFFFF"/>
                </a:highlight>
              </a:rPr>
              <a:t>The </a:t>
            </a:r>
            <a:r>
              <a:rPr lang="en" sz="1200">
                <a:solidFill>
                  <a:srgbClr val="0F2B3D"/>
                </a:solidFill>
                <a:highlight>
                  <a:srgbClr val="F7F7F8"/>
                </a:highlight>
                <a:latin typeface="Courier New"/>
                <a:ea typeface="Courier New"/>
                <a:cs typeface="Courier New"/>
                <a:sym typeface="Courier New"/>
              </a:rPr>
              <a:t>&lt;head&gt;</a:t>
            </a:r>
            <a:r>
              <a:rPr lang="en" sz="1200">
                <a:solidFill>
                  <a:srgbClr val="4F4F4F"/>
                </a:solidFill>
                <a:highlight>
                  <a:srgbClr val="FFFFFF"/>
                </a:highlight>
              </a:rPr>
              <a:t> will contain general information and metadata about the page, while the </a:t>
            </a:r>
            <a:r>
              <a:rPr lang="en" sz="1200">
                <a:solidFill>
                  <a:srgbClr val="0F2B3D"/>
                </a:solidFill>
                <a:highlight>
                  <a:srgbClr val="F7F7F8"/>
                </a:highlight>
                <a:latin typeface="Courier New"/>
                <a:ea typeface="Courier New"/>
                <a:cs typeface="Courier New"/>
                <a:sym typeface="Courier New"/>
              </a:rPr>
              <a:t>&lt;body&gt;</a:t>
            </a:r>
            <a:r>
              <a:rPr lang="en" sz="1200">
                <a:solidFill>
                  <a:srgbClr val="4F4F4F"/>
                </a:solidFill>
                <a:highlight>
                  <a:srgbClr val="FFFFFF"/>
                </a:highlight>
              </a:rPr>
              <a:t> will contain the content that will be displayed on the page. Here’s an example tree structure for a full HTML document:</a:t>
            </a:r>
            <a:endParaRPr sz="1200">
              <a:solidFill>
                <a:srgbClr val="4F4F4F"/>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9440ed2b1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9440ed2b1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9440ed2b12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9440ed2b12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9440ed2b12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9440ed2b12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https://validator.w3.org/#validate_by_input</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9693dfc0b7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9693dfc0b7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9693dfc0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9693dfc0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https://validator.w3.org/#validate_by_input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965f0457c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965f0457c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9693dfc0b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9693dfc0b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https://validator.w3.org/#validate_by_input</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9693dfc0b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9693dfc0b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https://validator.w3.org/#validate_by_input</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9693dfc0b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9693dfc0b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https://validator.w3.org/#validate_by_input</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9693dfc0b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9693dfc0b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https://validator.w3.org/#validate_by_input</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9693dfc0b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9693dfc0b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https://validator.w3.org/#validate_by_input</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9693dfc0b7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9693dfc0b7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https://validator.w3.org/#validate_by_input</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9693dfc0b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9693dfc0b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https://validator.w3.org/#validate_by_input</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9693dfc0b7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9693dfc0b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https://validator.w3.org/#validate_by_input</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9693dfc0b7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9693dfc0b7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https://validator.w3.org/#validate_by_input</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9693dfc0b7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9693dfc0b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https://validator.w3.org/#validate_by_input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965f0457c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965f0457c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http://info.cern.ch/hypertext/WWW/TheProject.html</a:t>
            </a:r>
            <a:endParaRPr/>
          </a:p>
          <a:p>
            <a:pPr indent="0" lvl="0" marL="0" rtl="0" algn="l">
              <a:spcBef>
                <a:spcPts val="0"/>
              </a:spcBef>
              <a:spcAft>
                <a:spcPts val="0"/>
              </a:spcAft>
              <a:buNone/>
            </a:pPr>
            <a:r>
              <a:rPr lang="en" u="sng">
                <a:solidFill>
                  <a:schemeClr val="hlink"/>
                </a:solidFill>
                <a:hlinkClick r:id="rId3"/>
              </a:rPr>
              <a:t>http://line-mode.cern.ch/www/hypertext/WWW/TheProject.html</a:t>
            </a:r>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9693dfc0b7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9693dfc0b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https://validator.w3.org/#validate_by_input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965f0457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965f0457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965f0457c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965f0457c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81e403de0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81e403de0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chemeClr val="dk1"/>
                </a:solidFill>
                <a:highlight>
                  <a:srgbClr val="FFFFFF"/>
                </a:highlight>
                <a:latin typeface="Verdana"/>
                <a:ea typeface="Verdana"/>
                <a:cs typeface="Verdana"/>
                <a:sym typeface="Verdana"/>
              </a:rPr>
              <a:t>Since the early days of the World Wide Web, there have been many versions of HTML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965f0457c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965f0457c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https://www.spacejam.com/</a:t>
            </a:r>
            <a:endParaRPr/>
          </a:p>
          <a:p>
            <a:pPr indent="0" lvl="0" marL="0" rtl="0" algn="l">
              <a:spcBef>
                <a:spcPts val="0"/>
              </a:spcBef>
              <a:spcAft>
                <a:spcPts val="0"/>
              </a:spcAft>
              <a:buNone/>
            </a:pPr>
            <a:r>
              <a:rPr lang="en" u="sng">
                <a:solidFill>
                  <a:schemeClr val="hlink"/>
                </a:solidFill>
                <a:hlinkClick r:id="rId3"/>
              </a:rPr>
              <a:t>https://interestingengineering.com/top-12-oldest-websites-from-the-80s-and-90s-still-online-today</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hyperlink" Target="https://developer.mozilla.org/en-US/docs/Glossary/HTML" TargetMode="External"/><Relationship Id="rId4" Type="http://schemas.openxmlformats.org/officeDocument/2006/relationships/hyperlink" Target="https://developer.mozilla.org/en-US/docs/Glossary/Element" TargetMode="External"/><Relationship Id="rId5" Type="http://schemas.openxmlformats.org/officeDocument/2006/relationships/hyperlink" Target="https://developer.mozilla.org/en-US/docs/Glossary/Tag" TargetMode="External"/><Relationship Id="rId6" Type="http://schemas.openxmlformats.org/officeDocument/2006/relationships/hyperlink" Target="https://developer.mozilla.org/en-US/docs/Web/HTML/Element/p" TargetMode="External"/><Relationship Id="rId7" Type="http://schemas.openxmlformats.org/officeDocument/2006/relationships/image" Target="../media/image15.png"/><Relationship Id="rId8"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hyperlink" Target="https://developer.mozilla.org/en-US/docs/Web/HTML/Element/titl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hyperlink" Target="https://developer.mozilla.org/en-US/docs/Web/HTML/Element/stro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hyperlink" Target="https://developer.mozilla.org/en-US/docs/Web/HTML/Element/a" TargetMode="External"/><Relationship Id="rId4" Type="http://schemas.openxmlformats.org/officeDocument/2006/relationships/hyperlink" Target="https://developer.mozilla.org/en-US/docs/Web/HTML/Element/em" TargetMode="External"/><Relationship Id="rId5" Type="http://schemas.openxmlformats.org/officeDocument/2006/relationships/hyperlink" Target="https://developer.mozilla.org/en-US/docs/Web/HTML/Element/stron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hyperlink" Target="https://developer.mozilla.org/en-US/docs/Web/HTML/Element/em" TargetMode="External"/><Relationship Id="rId4" Type="http://schemas.openxmlformats.org/officeDocument/2006/relationships/hyperlink" Target="https://developer.mozilla.org/en-US/docs/Web/HTML/Element/p" TargetMode="External"/><Relationship Id="rId5" Type="http://schemas.openxmlformats.org/officeDocument/2006/relationships/hyperlink" Target="https://developer.mozilla.org/en-US/docs/Learn/CSS/Introduction_to_CSS" TargetMode="External"/><Relationship Id="rId6" Type="http://schemas.openxmlformats.org/officeDocument/2006/relationships/image" Target="../media/image13.png"/><Relationship Id="rId7"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hyperlink" Target="https://developer.mozilla.org/en-US/docs/Web/HTML/Element/img" TargetMode="External"/><Relationship Id="rId4" Type="http://schemas.openxmlformats.org/officeDocument/2006/relationships/image" Target="../media/image18.png"/><Relationship Id="rId5"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3.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23.png"/><Relationship Id="rId4" Type="http://schemas.openxmlformats.org/officeDocument/2006/relationships/image" Target="../media/image29.png"/><Relationship Id="rId5"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hyperlink" Target="http://www.3riversstadium.com/index2.html" TargetMode="External"/><Relationship Id="rId4" Type="http://schemas.openxmlformats.org/officeDocument/2006/relationships/image" Target="../media/image34.png"/><Relationship Id="rId5"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hyperlink" Target="https://en.wikipedia.org/wiki/Character_encoding" TargetMode="External"/><Relationship Id="rId4" Type="http://schemas.openxmlformats.org/officeDocument/2006/relationships/hyperlink" Target="https://en.wikipedia.org/wiki/Search_engine_optimization"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hyperlink" Target="http://unicode-table.com/en/" TargetMode="External"/><Relationship Id="rId4" Type="http://schemas.openxmlformats.org/officeDocument/2006/relationships/hyperlink" Target="https://en.wikipedia.org/wiki/UTF-8" TargetMode="External"/><Relationship Id="rId5"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hyperlink" Target="https://validator.w3.org/" TargetMode="Externa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hyperlink" Target="https://worldwideweb.cern.ch/"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nvSpPr>
        <p:spPr>
          <a:xfrm>
            <a:off x="159300" y="4165125"/>
            <a:ext cx="8520600" cy="579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lang="en" sz="3000">
                <a:latin typeface="Oswald"/>
                <a:ea typeface="Oswald"/>
                <a:cs typeface="Oswald"/>
                <a:sym typeface="Oswald"/>
              </a:rPr>
              <a:t>Intro to HTML</a:t>
            </a:r>
            <a:endParaRPr b="0" i="0" sz="3000" u="none" cap="none" strike="noStrike">
              <a:latin typeface="Oswald"/>
              <a:ea typeface="Oswald"/>
              <a:cs typeface="Oswald"/>
              <a:sym typeface="Oswald"/>
            </a:endParaRPr>
          </a:p>
        </p:txBody>
      </p:sp>
      <p:sp>
        <p:nvSpPr>
          <p:cNvPr id="68" name="Google Shape;68;p13"/>
          <p:cNvSpPr txBox="1"/>
          <p:nvPr>
            <p:ph type="title"/>
          </p:nvPr>
        </p:nvSpPr>
        <p:spPr>
          <a:xfrm>
            <a:off x="235525" y="119925"/>
            <a:ext cx="8520600" cy="62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4800"/>
              <a:buFont typeface="Arial"/>
              <a:buNone/>
            </a:pPr>
            <a:r>
              <a:rPr lang="en" sz="4800">
                <a:solidFill>
                  <a:srgbClr val="000000"/>
                </a:solidFill>
                <a:latin typeface="Oswald"/>
                <a:ea typeface="Oswald"/>
                <a:cs typeface="Oswald"/>
                <a:sym typeface="Oswald"/>
              </a:rPr>
              <a:t>Lecture 1</a:t>
            </a:r>
            <a:endParaRPr sz="4800">
              <a:solidFill>
                <a:srgbClr val="000000"/>
              </a:solidFill>
              <a:latin typeface="Oswald"/>
              <a:ea typeface="Oswald"/>
              <a:cs typeface="Oswald"/>
              <a:sym typeface="Oswald"/>
            </a:endParaRPr>
          </a:p>
          <a:p>
            <a:pPr indent="0" lvl="0" marL="0" rtl="0" algn="l">
              <a:spcBef>
                <a:spcPts val="0"/>
              </a:spcBef>
              <a:spcAft>
                <a:spcPts val="0"/>
              </a:spcAft>
              <a:buNone/>
            </a:pPr>
            <a:r>
              <a:t/>
            </a:r>
            <a:endParaRPr/>
          </a:p>
        </p:txBody>
      </p:sp>
      <p:pic>
        <p:nvPicPr>
          <p:cNvPr id="69" name="Google Shape;69;p13"/>
          <p:cNvPicPr preferRelativeResize="0"/>
          <p:nvPr/>
        </p:nvPicPr>
        <p:blipFill>
          <a:blip r:embed="rId3">
            <a:alphaModFix/>
          </a:blip>
          <a:stretch>
            <a:fillRect/>
          </a:stretch>
        </p:blipFill>
        <p:spPr>
          <a:xfrm>
            <a:off x="3423763" y="1767300"/>
            <a:ext cx="1991676" cy="19916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nvSpPr>
        <p:spPr>
          <a:xfrm>
            <a:off x="235500" y="1506575"/>
            <a:ext cx="8520600" cy="952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lang="en" sz="4400">
                <a:solidFill>
                  <a:srgbClr val="F3F3F3"/>
                </a:solidFill>
                <a:latin typeface="Oswald"/>
                <a:ea typeface="Oswald"/>
                <a:cs typeface="Oswald"/>
                <a:sym typeface="Oswald"/>
              </a:rPr>
              <a:t>What is HTML?</a:t>
            </a:r>
            <a:endParaRPr b="1" i="0" sz="4400" u="none" cap="none" strike="noStrike">
              <a:solidFill>
                <a:srgbClr val="F3F3F3"/>
              </a:solidFill>
              <a:latin typeface="Oswald"/>
              <a:ea typeface="Oswald"/>
              <a:cs typeface="Oswald"/>
              <a:sym typeface="Oswa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100">
                <a:latin typeface="Arial"/>
                <a:ea typeface="Arial"/>
                <a:cs typeface="Arial"/>
                <a:sym typeface="Arial"/>
              </a:rPr>
              <a:t>What is HTML?</a:t>
            </a:r>
            <a:endParaRPr b="1" sz="2100">
              <a:latin typeface="Arial"/>
              <a:ea typeface="Arial"/>
              <a:cs typeface="Arial"/>
              <a:sym typeface="Arial"/>
            </a:endParaRPr>
          </a:p>
        </p:txBody>
      </p:sp>
      <p:sp>
        <p:nvSpPr>
          <p:cNvPr id="132" name="Google Shape;132;p23"/>
          <p:cNvSpPr txBox="1"/>
          <p:nvPr/>
        </p:nvSpPr>
        <p:spPr>
          <a:xfrm>
            <a:off x="223100" y="892375"/>
            <a:ext cx="8701800" cy="37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3D7E9A"/>
                </a:solidFill>
                <a:highlight>
                  <a:srgbClr val="FFFFFF"/>
                </a:highlight>
                <a:uFill>
                  <a:noFill/>
                </a:uFill>
                <a:hlinkClick r:id="rId3">
                  <a:extLst>
                    <a:ext uri="{A12FA001-AC4F-418D-AE19-62706E023703}">
                      <ahyp:hlinkClr val="tx"/>
                    </a:ext>
                  </a:extLst>
                </a:hlinkClick>
              </a:rPr>
              <a:t>HTML</a:t>
            </a:r>
            <a:r>
              <a:rPr lang="en" sz="1500">
                <a:solidFill>
                  <a:srgbClr val="333333"/>
                </a:solidFill>
                <a:highlight>
                  <a:srgbClr val="FFFFFF"/>
                </a:highlight>
              </a:rPr>
              <a:t> (Hypertext Markup Language) is </a:t>
            </a:r>
            <a:r>
              <a:rPr b="1" lang="en" sz="1500">
                <a:solidFill>
                  <a:srgbClr val="333333"/>
                </a:solidFill>
                <a:highlight>
                  <a:srgbClr val="FFFFFF"/>
                </a:highlight>
              </a:rPr>
              <a:t>not</a:t>
            </a:r>
            <a:r>
              <a:rPr lang="en" sz="1500">
                <a:solidFill>
                  <a:srgbClr val="333333"/>
                </a:solidFill>
                <a:highlight>
                  <a:srgbClr val="FFFFFF"/>
                </a:highlight>
              </a:rPr>
              <a:t> a programming language. It is a </a:t>
            </a:r>
            <a:r>
              <a:rPr b="1" i="1" lang="en" sz="1500">
                <a:solidFill>
                  <a:srgbClr val="333333"/>
                </a:solidFill>
                <a:highlight>
                  <a:srgbClr val="FFFFFF"/>
                </a:highlight>
              </a:rPr>
              <a:t>markup language</a:t>
            </a:r>
            <a:r>
              <a:rPr lang="en" sz="1500">
                <a:solidFill>
                  <a:srgbClr val="333333"/>
                </a:solidFill>
                <a:highlight>
                  <a:srgbClr val="FFFFFF"/>
                </a:highlight>
              </a:rPr>
              <a:t> that tells web browsers how to structure the web pages you visit. It can be as complicated or as simple as the web developer wants it to be. HTML consists of a series of </a:t>
            </a:r>
            <a:r>
              <a:rPr b="1" lang="en" sz="1500">
                <a:solidFill>
                  <a:srgbClr val="3D7E9A"/>
                </a:solidFill>
                <a:highlight>
                  <a:srgbClr val="FFFFFF"/>
                </a:highlight>
                <a:uFill>
                  <a:noFill/>
                </a:uFill>
                <a:hlinkClick r:id="rId4">
                  <a:extLst>
                    <a:ext uri="{A12FA001-AC4F-418D-AE19-62706E023703}">
                      <ahyp:hlinkClr val="tx"/>
                    </a:ext>
                  </a:extLst>
                </a:hlinkClick>
              </a:rPr>
              <a:t>elements</a:t>
            </a:r>
            <a:r>
              <a:rPr lang="en" sz="1500">
                <a:solidFill>
                  <a:srgbClr val="333333"/>
                </a:solidFill>
                <a:highlight>
                  <a:srgbClr val="FFFFFF"/>
                </a:highlight>
              </a:rPr>
              <a:t>, which you use to enclose, wrap, or </a:t>
            </a:r>
            <a:r>
              <a:rPr i="1" lang="en" sz="1500">
                <a:solidFill>
                  <a:srgbClr val="333333"/>
                </a:solidFill>
                <a:highlight>
                  <a:srgbClr val="FFFFFF"/>
                </a:highlight>
              </a:rPr>
              <a:t>mark up</a:t>
            </a:r>
            <a:r>
              <a:rPr lang="en" sz="1500">
                <a:solidFill>
                  <a:srgbClr val="333333"/>
                </a:solidFill>
                <a:highlight>
                  <a:srgbClr val="FFFFFF"/>
                </a:highlight>
              </a:rPr>
              <a:t> different parts of content to make it appear or act in a certain way. The enclosing </a:t>
            </a:r>
            <a:r>
              <a:rPr lang="en" sz="1500">
                <a:solidFill>
                  <a:srgbClr val="3D7E9A"/>
                </a:solidFill>
                <a:highlight>
                  <a:srgbClr val="FFFFFF"/>
                </a:highlight>
                <a:uFill>
                  <a:noFill/>
                </a:uFill>
                <a:hlinkClick r:id="rId5">
                  <a:extLst>
                    <a:ext uri="{A12FA001-AC4F-418D-AE19-62706E023703}">
                      <ahyp:hlinkClr val="tx"/>
                    </a:ext>
                  </a:extLst>
                </a:hlinkClick>
              </a:rPr>
              <a:t>tags</a:t>
            </a:r>
            <a:r>
              <a:rPr lang="en" sz="1500">
                <a:solidFill>
                  <a:srgbClr val="333333"/>
                </a:solidFill>
                <a:highlight>
                  <a:srgbClr val="FFFFFF"/>
                </a:highlight>
              </a:rPr>
              <a:t> can make content into a hyperlink to connect to another page, italicize words, and so on.  For example, consider the following line of text:</a:t>
            </a:r>
            <a:br>
              <a:rPr lang="en" sz="1500">
                <a:solidFill>
                  <a:srgbClr val="333333"/>
                </a:solidFill>
                <a:highlight>
                  <a:srgbClr val="FFFFFF"/>
                </a:highlight>
              </a:rPr>
            </a:br>
            <a:endParaRPr sz="1500">
              <a:solidFill>
                <a:srgbClr val="333333"/>
              </a:solidFill>
              <a:highlight>
                <a:srgbClr val="FFFFFF"/>
              </a:highlight>
            </a:endParaRPr>
          </a:p>
          <a:p>
            <a:pPr indent="0" lvl="0" marL="0" rtl="0" algn="l">
              <a:spcBef>
                <a:spcPts val="0"/>
              </a:spcBef>
              <a:spcAft>
                <a:spcPts val="0"/>
              </a:spcAft>
              <a:buNone/>
            </a:pPr>
            <a:r>
              <a:t/>
            </a:r>
            <a:endParaRPr sz="1500">
              <a:solidFill>
                <a:srgbClr val="333333"/>
              </a:solidFill>
              <a:highlight>
                <a:srgbClr val="FFFFFF"/>
              </a:highlight>
            </a:endParaRPr>
          </a:p>
          <a:p>
            <a:pPr indent="0" lvl="0" marL="0" rtl="0" algn="l">
              <a:spcBef>
                <a:spcPts val="0"/>
              </a:spcBef>
              <a:spcAft>
                <a:spcPts val="0"/>
              </a:spcAft>
              <a:buNone/>
            </a:pPr>
            <a:r>
              <a:t/>
            </a:r>
            <a:endParaRPr>
              <a:solidFill>
                <a:srgbClr val="333333"/>
              </a:solidFill>
              <a:highlight>
                <a:srgbClr val="FFFFFF"/>
              </a:highlight>
            </a:endParaRPr>
          </a:p>
          <a:p>
            <a:pPr indent="0" lvl="0" marL="0" rtl="0" algn="l">
              <a:spcBef>
                <a:spcPts val="0"/>
              </a:spcBef>
              <a:spcAft>
                <a:spcPts val="0"/>
              </a:spcAft>
              <a:buNone/>
            </a:pPr>
            <a:r>
              <a:rPr lang="en">
                <a:solidFill>
                  <a:srgbClr val="333333"/>
                </a:solidFill>
                <a:highlight>
                  <a:srgbClr val="FFFFFF"/>
                </a:highlight>
              </a:rPr>
              <a:t>If we wanted the text to stand by itself, we could specify that it is a paragraph by enclosing it in a paragraph  (</a:t>
            </a:r>
            <a:r>
              <a:rPr lang="en">
                <a:solidFill>
                  <a:srgbClr val="3D7E9A"/>
                </a:solidFill>
                <a:highlight>
                  <a:srgbClr val="FFFFFF"/>
                </a:highlight>
                <a:uFill>
                  <a:noFill/>
                </a:uFill>
                <a:hlinkClick r:id="rId6">
                  <a:extLst>
                    <a:ext uri="{A12FA001-AC4F-418D-AE19-62706E023703}">
                      <ahyp:hlinkClr val="tx"/>
                    </a:ext>
                  </a:extLst>
                </a:hlinkClick>
              </a:rPr>
              <a:t>&lt;p&gt;</a:t>
            </a:r>
            <a:r>
              <a:rPr lang="en">
                <a:solidFill>
                  <a:srgbClr val="333333"/>
                </a:solidFill>
                <a:highlight>
                  <a:srgbClr val="FFFFFF"/>
                </a:highlight>
              </a:rPr>
              <a:t>) element:</a:t>
            </a:r>
            <a:endParaRPr>
              <a:solidFill>
                <a:srgbClr val="333333"/>
              </a:solidFill>
              <a:highlight>
                <a:srgbClr val="FFFFFF"/>
              </a:highlight>
            </a:endParaRPr>
          </a:p>
        </p:txBody>
      </p:sp>
      <p:pic>
        <p:nvPicPr>
          <p:cNvPr id="133" name="Google Shape;133;p23"/>
          <p:cNvPicPr preferRelativeResize="0"/>
          <p:nvPr/>
        </p:nvPicPr>
        <p:blipFill>
          <a:blip r:embed="rId7">
            <a:alphaModFix/>
          </a:blip>
          <a:stretch>
            <a:fillRect/>
          </a:stretch>
        </p:blipFill>
        <p:spPr>
          <a:xfrm>
            <a:off x="1785335" y="2397675"/>
            <a:ext cx="4863116" cy="602700"/>
          </a:xfrm>
          <a:prstGeom prst="rect">
            <a:avLst/>
          </a:prstGeom>
          <a:noFill/>
          <a:ln>
            <a:noFill/>
          </a:ln>
        </p:spPr>
      </p:pic>
      <p:pic>
        <p:nvPicPr>
          <p:cNvPr id="134" name="Google Shape;134;p23"/>
          <p:cNvPicPr preferRelativeResize="0"/>
          <p:nvPr/>
        </p:nvPicPr>
        <p:blipFill>
          <a:blip r:embed="rId8">
            <a:alphaModFix/>
          </a:blip>
          <a:stretch>
            <a:fillRect/>
          </a:stretch>
        </p:blipFill>
        <p:spPr>
          <a:xfrm>
            <a:off x="1884000" y="3585027"/>
            <a:ext cx="4863125" cy="61629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100">
                <a:latin typeface="Arial"/>
                <a:ea typeface="Arial"/>
                <a:cs typeface="Arial"/>
                <a:sym typeface="Arial"/>
              </a:rPr>
              <a:t>HTML Tags</a:t>
            </a:r>
            <a:endParaRPr b="1" sz="2100">
              <a:latin typeface="Arial"/>
              <a:ea typeface="Arial"/>
              <a:cs typeface="Arial"/>
              <a:sym typeface="Arial"/>
            </a:endParaRPr>
          </a:p>
        </p:txBody>
      </p:sp>
      <p:sp>
        <p:nvSpPr>
          <p:cNvPr id="140" name="Google Shape;140;p24"/>
          <p:cNvSpPr txBox="1"/>
          <p:nvPr/>
        </p:nvSpPr>
        <p:spPr>
          <a:xfrm>
            <a:off x="223100" y="892375"/>
            <a:ext cx="8701800" cy="37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rgbClr val="333333"/>
              </a:solidFill>
              <a:highlight>
                <a:srgbClr val="FFFFFF"/>
              </a:highlight>
            </a:endParaRPr>
          </a:p>
          <a:p>
            <a:pPr indent="0" lvl="0" marL="0" rtl="0" algn="l">
              <a:spcBef>
                <a:spcPts val="0"/>
              </a:spcBef>
              <a:spcAft>
                <a:spcPts val="0"/>
              </a:spcAft>
              <a:buNone/>
            </a:pPr>
            <a:r>
              <a:rPr b="1" lang="en" sz="1600">
                <a:solidFill>
                  <a:srgbClr val="333333"/>
                </a:solidFill>
                <a:highlight>
                  <a:srgbClr val="FFF3D4"/>
                </a:highlight>
              </a:rPr>
              <a:t>Note</a:t>
            </a:r>
            <a:r>
              <a:rPr lang="en" sz="1600">
                <a:solidFill>
                  <a:srgbClr val="333333"/>
                </a:solidFill>
                <a:highlight>
                  <a:srgbClr val="FFF3D4"/>
                </a:highlight>
              </a:rPr>
              <a:t>: Tags in HTML are </a:t>
            </a:r>
            <a:r>
              <a:rPr b="1" lang="en" sz="1600">
                <a:solidFill>
                  <a:srgbClr val="333333"/>
                </a:solidFill>
                <a:highlight>
                  <a:srgbClr val="FFF3D4"/>
                </a:highlight>
              </a:rPr>
              <a:t>case-insensitive</a:t>
            </a:r>
            <a:r>
              <a:rPr lang="en" sz="1600">
                <a:solidFill>
                  <a:srgbClr val="333333"/>
                </a:solidFill>
                <a:highlight>
                  <a:srgbClr val="FFF3D4"/>
                </a:highlight>
              </a:rPr>
              <a:t>. This means they can be written in uppercase or lowercase. </a:t>
            </a:r>
            <a:endParaRPr sz="1600">
              <a:solidFill>
                <a:srgbClr val="333333"/>
              </a:solidFill>
              <a:highlight>
                <a:srgbClr val="FFF3D4"/>
              </a:highlight>
            </a:endParaRPr>
          </a:p>
          <a:p>
            <a:pPr indent="0" lvl="0" marL="0" rtl="0" algn="l">
              <a:spcBef>
                <a:spcPts val="0"/>
              </a:spcBef>
              <a:spcAft>
                <a:spcPts val="0"/>
              </a:spcAft>
              <a:buNone/>
            </a:pPr>
            <a:r>
              <a:t/>
            </a:r>
            <a:endParaRPr sz="1600">
              <a:solidFill>
                <a:srgbClr val="333333"/>
              </a:solidFill>
              <a:highlight>
                <a:srgbClr val="FFF3D4"/>
              </a:highlight>
            </a:endParaRPr>
          </a:p>
          <a:p>
            <a:pPr indent="0" lvl="0" marL="0" rtl="0" algn="l">
              <a:spcBef>
                <a:spcPts val="0"/>
              </a:spcBef>
              <a:spcAft>
                <a:spcPts val="0"/>
              </a:spcAft>
              <a:buNone/>
            </a:pPr>
            <a:r>
              <a:rPr lang="en" sz="1600">
                <a:solidFill>
                  <a:srgbClr val="333333"/>
                </a:solidFill>
                <a:highlight>
                  <a:srgbClr val="FFF3D4"/>
                </a:highlight>
              </a:rPr>
              <a:t>For example, a </a:t>
            </a:r>
            <a:r>
              <a:rPr lang="en" sz="1600">
                <a:solidFill>
                  <a:srgbClr val="3D7E9A"/>
                </a:solidFill>
                <a:highlight>
                  <a:srgbClr val="FFF3D4"/>
                </a:highlight>
                <a:uFill>
                  <a:noFill/>
                </a:uFill>
                <a:hlinkClick r:id="rId3">
                  <a:extLst>
                    <a:ext uri="{A12FA001-AC4F-418D-AE19-62706E023703}">
                      <ahyp:hlinkClr val="tx"/>
                    </a:ext>
                  </a:extLst>
                </a:hlinkClick>
              </a:rPr>
              <a:t>&lt;title&gt;</a:t>
            </a:r>
            <a:r>
              <a:rPr lang="en" sz="1600">
                <a:solidFill>
                  <a:srgbClr val="333333"/>
                </a:solidFill>
                <a:highlight>
                  <a:srgbClr val="FFF3D4"/>
                </a:highlight>
              </a:rPr>
              <a:t> tag could be written as </a:t>
            </a:r>
            <a:r>
              <a:rPr lang="en" sz="1600">
                <a:solidFill>
                  <a:srgbClr val="333333"/>
                </a:solidFill>
              </a:rPr>
              <a:t>&lt;title&gt;</a:t>
            </a:r>
            <a:r>
              <a:rPr lang="en" sz="1600">
                <a:solidFill>
                  <a:srgbClr val="333333"/>
                </a:solidFill>
                <a:highlight>
                  <a:srgbClr val="FFF3D4"/>
                </a:highlight>
              </a:rPr>
              <a:t>, </a:t>
            </a:r>
            <a:r>
              <a:rPr lang="en" sz="1600">
                <a:solidFill>
                  <a:srgbClr val="333333"/>
                </a:solidFill>
              </a:rPr>
              <a:t>&lt;TITLE&gt;</a:t>
            </a:r>
            <a:r>
              <a:rPr lang="en" sz="1600">
                <a:solidFill>
                  <a:srgbClr val="333333"/>
                </a:solidFill>
                <a:highlight>
                  <a:srgbClr val="FFF3D4"/>
                </a:highlight>
              </a:rPr>
              <a:t>, </a:t>
            </a:r>
            <a:r>
              <a:rPr lang="en" sz="1600">
                <a:solidFill>
                  <a:srgbClr val="333333"/>
                </a:solidFill>
              </a:rPr>
              <a:t>&lt;Title&gt;</a:t>
            </a:r>
            <a:r>
              <a:rPr lang="en" sz="1600">
                <a:solidFill>
                  <a:srgbClr val="333333"/>
                </a:solidFill>
                <a:highlight>
                  <a:srgbClr val="FFF3D4"/>
                </a:highlight>
              </a:rPr>
              <a:t>, </a:t>
            </a:r>
            <a:r>
              <a:rPr lang="en" sz="1600">
                <a:solidFill>
                  <a:srgbClr val="333333"/>
                </a:solidFill>
              </a:rPr>
              <a:t>&lt;TiTlE&gt;</a:t>
            </a:r>
            <a:r>
              <a:rPr lang="en" sz="1600">
                <a:solidFill>
                  <a:srgbClr val="333333"/>
                </a:solidFill>
                <a:highlight>
                  <a:srgbClr val="FFF3D4"/>
                </a:highlight>
              </a:rPr>
              <a:t>, etc., and it will work. However, it is best practice to write all tags in lowercase for consistency, readability, and other reasons.</a:t>
            </a:r>
            <a:endParaRPr sz="1600">
              <a:solidFill>
                <a:srgbClr val="333333"/>
              </a:solidFill>
              <a:highlight>
                <a:srgbClr val="FFFFFF"/>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226078" y="530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F3F3F3"/>
                </a:solidFill>
                <a:latin typeface="Oswald"/>
                <a:ea typeface="Oswald"/>
                <a:cs typeface="Oswald"/>
                <a:sym typeface="Oswald"/>
              </a:rPr>
              <a:t>HTML Recap</a:t>
            </a:r>
            <a:endParaRPr b="1">
              <a:solidFill>
                <a:srgbClr val="F3F3F3"/>
              </a:solidFill>
              <a:latin typeface="Oswald"/>
              <a:ea typeface="Oswald"/>
              <a:cs typeface="Oswald"/>
              <a:sym typeface="Oswald"/>
            </a:endParaRPr>
          </a:p>
        </p:txBody>
      </p:sp>
      <p:sp>
        <p:nvSpPr>
          <p:cNvPr id="146" name="Google Shape;146;p25"/>
          <p:cNvSpPr txBox="1"/>
          <p:nvPr>
            <p:ph idx="1" type="body"/>
          </p:nvPr>
        </p:nvSpPr>
        <p:spPr>
          <a:xfrm>
            <a:off x="3544675" y="703800"/>
            <a:ext cx="5599200" cy="3163500"/>
          </a:xfrm>
          <a:prstGeom prst="rect">
            <a:avLst/>
          </a:prstGeom>
        </p:spPr>
        <p:txBody>
          <a:bodyPr anchorCtr="0" anchor="t" bIns="91425" lIns="91425" spcFirstLastPara="1" rIns="91425" wrap="square" tIns="91425">
            <a:noAutofit/>
          </a:bodyPr>
          <a:lstStyle/>
          <a:p>
            <a:pPr indent="-336550" lvl="0" marL="457200" rtl="0" algn="l">
              <a:spcBef>
                <a:spcPts val="1100"/>
              </a:spcBef>
              <a:spcAft>
                <a:spcPts val="0"/>
              </a:spcAft>
              <a:buClr>
                <a:srgbClr val="000000"/>
              </a:buClr>
              <a:buSzPts val="1700"/>
              <a:buFont typeface="Oswald"/>
              <a:buChar char="●"/>
            </a:pPr>
            <a:r>
              <a:rPr lang="en" sz="1700">
                <a:solidFill>
                  <a:srgbClr val="000000"/>
                </a:solidFill>
                <a:highlight>
                  <a:srgbClr val="FFFFFF"/>
                </a:highlight>
                <a:latin typeface="Oswald"/>
                <a:ea typeface="Oswald"/>
                <a:cs typeface="Oswald"/>
                <a:sym typeface="Oswald"/>
              </a:rPr>
              <a:t>HTML stands for Hyper Text Markup Language</a:t>
            </a:r>
            <a:endParaRPr sz="1700">
              <a:solidFill>
                <a:srgbClr val="000000"/>
              </a:solidFill>
              <a:highlight>
                <a:srgbClr val="FFFFFF"/>
              </a:highlight>
              <a:latin typeface="Oswald"/>
              <a:ea typeface="Oswald"/>
              <a:cs typeface="Oswald"/>
              <a:sym typeface="Oswald"/>
            </a:endParaRPr>
          </a:p>
          <a:p>
            <a:pPr indent="-336550" lvl="0" marL="457200" rtl="0" algn="l">
              <a:spcBef>
                <a:spcPts val="0"/>
              </a:spcBef>
              <a:spcAft>
                <a:spcPts val="0"/>
              </a:spcAft>
              <a:buClr>
                <a:srgbClr val="000000"/>
              </a:buClr>
              <a:buSzPts val="1700"/>
              <a:buFont typeface="Oswald"/>
              <a:buChar char="●"/>
            </a:pPr>
            <a:r>
              <a:rPr lang="en" sz="1700">
                <a:solidFill>
                  <a:srgbClr val="000000"/>
                </a:solidFill>
                <a:highlight>
                  <a:srgbClr val="FFFFFF"/>
                </a:highlight>
                <a:latin typeface="Oswald"/>
                <a:ea typeface="Oswald"/>
                <a:cs typeface="Oswald"/>
                <a:sym typeface="Oswald"/>
              </a:rPr>
              <a:t>HTML is the standard markup language for creating Web pages</a:t>
            </a:r>
            <a:endParaRPr sz="1700">
              <a:solidFill>
                <a:srgbClr val="000000"/>
              </a:solidFill>
              <a:highlight>
                <a:srgbClr val="FFFFFF"/>
              </a:highlight>
              <a:latin typeface="Oswald"/>
              <a:ea typeface="Oswald"/>
              <a:cs typeface="Oswald"/>
              <a:sym typeface="Oswald"/>
            </a:endParaRPr>
          </a:p>
          <a:p>
            <a:pPr indent="-336550" lvl="0" marL="457200" rtl="0" algn="l">
              <a:spcBef>
                <a:spcPts val="0"/>
              </a:spcBef>
              <a:spcAft>
                <a:spcPts val="0"/>
              </a:spcAft>
              <a:buClr>
                <a:srgbClr val="000000"/>
              </a:buClr>
              <a:buSzPts val="1700"/>
              <a:buFont typeface="Oswald"/>
              <a:buChar char="●"/>
            </a:pPr>
            <a:r>
              <a:rPr lang="en" sz="1700">
                <a:solidFill>
                  <a:srgbClr val="000000"/>
                </a:solidFill>
                <a:highlight>
                  <a:srgbClr val="FFFFFF"/>
                </a:highlight>
                <a:latin typeface="Oswald"/>
                <a:ea typeface="Oswald"/>
                <a:cs typeface="Oswald"/>
                <a:sym typeface="Oswald"/>
              </a:rPr>
              <a:t>HTML describes the structure of a Web page</a:t>
            </a:r>
            <a:endParaRPr sz="1700">
              <a:solidFill>
                <a:srgbClr val="000000"/>
              </a:solidFill>
              <a:highlight>
                <a:srgbClr val="FFFFFF"/>
              </a:highlight>
              <a:latin typeface="Oswald"/>
              <a:ea typeface="Oswald"/>
              <a:cs typeface="Oswald"/>
              <a:sym typeface="Oswald"/>
            </a:endParaRPr>
          </a:p>
          <a:p>
            <a:pPr indent="-336550" lvl="0" marL="457200" rtl="0" algn="l">
              <a:spcBef>
                <a:spcPts val="0"/>
              </a:spcBef>
              <a:spcAft>
                <a:spcPts val="0"/>
              </a:spcAft>
              <a:buClr>
                <a:srgbClr val="000000"/>
              </a:buClr>
              <a:buSzPts val="1700"/>
              <a:buFont typeface="Oswald"/>
              <a:buChar char="●"/>
            </a:pPr>
            <a:r>
              <a:rPr lang="en" sz="1700">
                <a:solidFill>
                  <a:srgbClr val="000000"/>
                </a:solidFill>
                <a:highlight>
                  <a:srgbClr val="FFFFFF"/>
                </a:highlight>
                <a:latin typeface="Oswald"/>
                <a:ea typeface="Oswald"/>
                <a:cs typeface="Oswald"/>
                <a:sym typeface="Oswald"/>
              </a:rPr>
              <a:t>HTML consists of a series of elements</a:t>
            </a:r>
            <a:endParaRPr sz="1700">
              <a:solidFill>
                <a:srgbClr val="000000"/>
              </a:solidFill>
              <a:highlight>
                <a:srgbClr val="FFFFFF"/>
              </a:highlight>
              <a:latin typeface="Oswald"/>
              <a:ea typeface="Oswald"/>
              <a:cs typeface="Oswald"/>
              <a:sym typeface="Oswald"/>
            </a:endParaRPr>
          </a:p>
          <a:p>
            <a:pPr indent="-336550" lvl="0" marL="457200" rtl="0" algn="l">
              <a:spcBef>
                <a:spcPts val="0"/>
              </a:spcBef>
              <a:spcAft>
                <a:spcPts val="0"/>
              </a:spcAft>
              <a:buClr>
                <a:srgbClr val="000000"/>
              </a:buClr>
              <a:buSzPts val="1700"/>
              <a:buFont typeface="Oswald"/>
              <a:buChar char="●"/>
            </a:pPr>
            <a:r>
              <a:rPr lang="en" sz="1700">
                <a:solidFill>
                  <a:srgbClr val="000000"/>
                </a:solidFill>
                <a:highlight>
                  <a:srgbClr val="FFFFFF"/>
                </a:highlight>
                <a:latin typeface="Oswald"/>
                <a:ea typeface="Oswald"/>
                <a:cs typeface="Oswald"/>
                <a:sym typeface="Oswald"/>
              </a:rPr>
              <a:t>HTML elements tell the browser how to display the content</a:t>
            </a:r>
            <a:endParaRPr sz="1700">
              <a:solidFill>
                <a:srgbClr val="000000"/>
              </a:solidFill>
              <a:highlight>
                <a:srgbClr val="FFFFFF"/>
              </a:highlight>
              <a:latin typeface="Oswald"/>
              <a:ea typeface="Oswald"/>
              <a:cs typeface="Oswald"/>
              <a:sym typeface="Oswald"/>
            </a:endParaRPr>
          </a:p>
          <a:p>
            <a:pPr indent="-336550" lvl="0" marL="457200" rtl="0" algn="l">
              <a:spcBef>
                <a:spcPts val="0"/>
              </a:spcBef>
              <a:spcAft>
                <a:spcPts val="0"/>
              </a:spcAft>
              <a:buClr>
                <a:srgbClr val="000000"/>
              </a:buClr>
              <a:buSzPts val="1700"/>
              <a:buFont typeface="Oswald"/>
              <a:buChar char="●"/>
            </a:pPr>
            <a:r>
              <a:rPr lang="en" sz="1700">
                <a:solidFill>
                  <a:srgbClr val="000000"/>
                </a:solidFill>
                <a:highlight>
                  <a:srgbClr val="FFFFFF"/>
                </a:highlight>
                <a:latin typeface="Oswald"/>
                <a:ea typeface="Oswald"/>
                <a:cs typeface="Oswald"/>
                <a:sym typeface="Oswald"/>
              </a:rPr>
              <a:t>HTML elements label pieces of content such as "this is a heading", "this is a paragraph", "this is a link", etc.</a:t>
            </a:r>
            <a:endParaRPr sz="1700">
              <a:solidFill>
                <a:srgbClr val="000000"/>
              </a:solidFill>
              <a:highlight>
                <a:srgbClr val="FFFFFF"/>
              </a:highlight>
              <a:latin typeface="Oswald"/>
              <a:ea typeface="Oswald"/>
              <a:cs typeface="Oswald"/>
              <a:sym typeface="Oswald"/>
            </a:endParaRPr>
          </a:p>
          <a:p>
            <a:pPr indent="0" lvl="0" marL="0" rtl="0" algn="l">
              <a:spcBef>
                <a:spcPts val="1100"/>
              </a:spcBef>
              <a:spcAft>
                <a:spcPts val="1600"/>
              </a:spcAft>
              <a:buNone/>
            </a:pPr>
            <a:r>
              <a:t/>
            </a:r>
            <a:endParaRPr>
              <a:latin typeface="Oswald"/>
              <a:ea typeface="Oswald"/>
              <a:cs typeface="Oswald"/>
              <a:sym typeface="Oswald"/>
            </a:endParaRPr>
          </a:p>
        </p:txBody>
      </p:sp>
      <p:pic>
        <p:nvPicPr>
          <p:cNvPr id="147" name="Google Shape;147;p25"/>
          <p:cNvPicPr preferRelativeResize="0"/>
          <p:nvPr/>
        </p:nvPicPr>
        <p:blipFill>
          <a:blip r:embed="rId3">
            <a:alphaModFix/>
          </a:blip>
          <a:stretch>
            <a:fillRect/>
          </a:stretch>
        </p:blipFill>
        <p:spPr>
          <a:xfrm>
            <a:off x="737588" y="1420275"/>
            <a:ext cx="1991676" cy="19916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6"/>
          <p:cNvSpPr txBox="1"/>
          <p:nvPr>
            <p:ph idx="1" type="body"/>
          </p:nvPr>
        </p:nvSpPr>
        <p:spPr>
          <a:xfrm>
            <a:off x="3371150" y="347025"/>
            <a:ext cx="5772600" cy="4663200"/>
          </a:xfrm>
          <a:prstGeom prst="rect">
            <a:avLst/>
          </a:prstGeom>
        </p:spPr>
        <p:txBody>
          <a:bodyPr anchorCtr="0" anchor="t" bIns="91425" lIns="91425" spcFirstLastPara="1" rIns="91425" wrap="square" tIns="91425">
            <a:noAutofit/>
          </a:bodyPr>
          <a:lstStyle/>
          <a:p>
            <a:pPr indent="-323850" lvl="0" marL="457200" rtl="0" algn="l">
              <a:lnSpc>
                <a:spcPct val="170000"/>
              </a:lnSpc>
              <a:spcBef>
                <a:spcPts val="0"/>
              </a:spcBef>
              <a:spcAft>
                <a:spcPts val="0"/>
              </a:spcAft>
              <a:buClr>
                <a:srgbClr val="4F4F4F"/>
              </a:buClr>
              <a:buSzPts val="1500"/>
              <a:buFont typeface="Oswald"/>
              <a:buChar char="●"/>
            </a:pPr>
            <a:r>
              <a:rPr lang="en" sz="1500">
                <a:solidFill>
                  <a:srgbClr val="4F4F4F"/>
                </a:solidFill>
                <a:highlight>
                  <a:srgbClr val="FFFFFF"/>
                </a:highlight>
                <a:latin typeface="Oswald"/>
                <a:ea typeface="Oswald"/>
                <a:cs typeface="Oswald"/>
                <a:sym typeface="Oswald"/>
              </a:rPr>
              <a:t>Websites run in browsers, which means you need some browsers to run websites!</a:t>
            </a:r>
            <a:endParaRPr sz="1500">
              <a:solidFill>
                <a:srgbClr val="4F4F4F"/>
              </a:solidFill>
              <a:highlight>
                <a:srgbClr val="FFFFFF"/>
              </a:highlight>
              <a:latin typeface="Oswald"/>
              <a:ea typeface="Oswald"/>
              <a:cs typeface="Oswald"/>
              <a:sym typeface="Oswald"/>
            </a:endParaRPr>
          </a:p>
          <a:p>
            <a:pPr indent="-323850" lvl="0" marL="457200" rtl="0" algn="l">
              <a:lnSpc>
                <a:spcPct val="170000"/>
              </a:lnSpc>
              <a:spcBef>
                <a:spcPts val="0"/>
              </a:spcBef>
              <a:spcAft>
                <a:spcPts val="0"/>
              </a:spcAft>
              <a:buClr>
                <a:srgbClr val="4F4F4F"/>
              </a:buClr>
              <a:buSzPts val="1500"/>
              <a:buFont typeface="Oswald"/>
              <a:buChar char="●"/>
            </a:pPr>
            <a:r>
              <a:rPr lang="en" sz="1500">
                <a:solidFill>
                  <a:srgbClr val="4F4F4F"/>
                </a:solidFill>
                <a:highlight>
                  <a:srgbClr val="FFFFFF"/>
                </a:highlight>
                <a:latin typeface="Oswald"/>
                <a:ea typeface="Oswald"/>
                <a:cs typeface="Oswald"/>
                <a:sym typeface="Oswald"/>
              </a:rPr>
              <a:t>Your users could be using </a:t>
            </a:r>
            <a:r>
              <a:rPr b="1" lang="en" sz="1500">
                <a:solidFill>
                  <a:srgbClr val="4F4F4F"/>
                </a:solidFill>
                <a:highlight>
                  <a:srgbClr val="FFFFFF"/>
                </a:highlight>
                <a:latin typeface="Oswald"/>
                <a:ea typeface="Oswald"/>
                <a:cs typeface="Oswald"/>
                <a:sym typeface="Oswald"/>
              </a:rPr>
              <a:t>any</a:t>
            </a:r>
            <a:r>
              <a:rPr lang="en" sz="1500">
                <a:solidFill>
                  <a:srgbClr val="4F4F4F"/>
                </a:solidFill>
                <a:highlight>
                  <a:srgbClr val="FFFFFF"/>
                </a:highlight>
                <a:latin typeface="Oswald"/>
                <a:ea typeface="Oswald"/>
                <a:cs typeface="Oswald"/>
                <a:sym typeface="Oswald"/>
              </a:rPr>
              <a:t> browser to visit the websites that you build for them. There are slight differences in the way that different browsers will render your websites, which means that you'll need to test your sites in </a:t>
            </a:r>
            <a:r>
              <a:rPr i="1" lang="en" sz="1500">
                <a:solidFill>
                  <a:srgbClr val="4F4F4F"/>
                </a:solidFill>
                <a:highlight>
                  <a:srgbClr val="FFFFFF"/>
                </a:highlight>
                <a:latin typeface="Oswald"/>
                <a:ea typeface="Oswald"/>
                <a:cs typeface="Oswald"/>
                <a:sym typeface="Oswald"/>
              </a:rPr>
              <a:t>all</a:t>
            </a:r>
            <a:r>
              <a:rPr lang="en" sz="1500">
                <a:solidFill>
                  <a:srgbClr val="4F4F4F"/>
                </a:solidFill>
                <a:highlight>
                  <a:srgbClr val="FFFFFF"/>
                </a:highlight>
                <a:latin typeface="Oswald"/>
                <a:ea typeface="Oswald"/>
                <a:cs typeface="Oswald"/>
                <a:sym typeface="Oswald"/>
              </a:rPr>
              <a:t> of them.</a:t>
            </a:r>
            <a:endParaRPr sz="1500">
              <a:solidFill>
                <a:srgbClr val="4F4F4F"/>
              </a:solidFill>
              <a:highlight>
                <a:srgbClr val="FFFFFF"/>
              </a:highlight>
              <a:latin typeface="Oswald"/>
              <a:ea typeface="Oswald"/>
              <a:cs typeface="Oswald"/>
              <a:sym typeface="Oswald"/>
            </a:endParaRPr>
          </a:p>
          <a:p>
            <a:pPr indent="-323850" lvl="0" marL="457200" rtl="0" algn="l">
              <a:lnSpc>
                <a:spcPct val="170000"/>
              </a:lnSpc>
              <a:spcBef>
                <a:spcPts val="0"/>
              </a:spcBef>
              <a:spcAft>
                <a:spcPts val="0"/>
              </a:spcAft>
              <a:buClr>
                <a:srgbClr val="4F4F4F"/>
              </a:buClr>
              <a:buSzPts val="1500"/>
              <a:buFont typeface="Oswald"/>
              <a:buChar char="●"/>
            </a:pPr>
            <a:r>
              <a:rPr lang="en" sz="1500">
                <a:solidFill>
                  <a:srgbClr val="4F4F4F"/>
                </a:solidFill>
                <a:highlight>
                  <a:srgbClr val="FFFFFF"/>
                </a:highlight>
                <a:latin typeface="Oswald"/>
                <a:ea typeface="Oswald"/>
                <a:cs typeface="Oswald"/>
                <a:sym typeface="Oswald"/>
              </a:rPr>
              <a:t>Now, you don't need to download every browser right now, but I want to make sure that you install the two most popular cross-platform browsers: </a:t>
            </a:r>
            <a:r>
              <a:rPr b="1" lang="en" sz="1500">
                <a:solidFill>
                  <a:srgbClr val="4F4F4F"/>
                </a:solidFill>
                <a:highlight>
                  <a:srgbClr val="FFFFFF"/>
                </a:highlight>
                <a:latin typeface="Oswald"/>
                <a:ea typeface="Oswald"/>
                <a:cs typeface="Oswald"/>
                <a:sym typeface="Oswald"/>
              </a:rPr>
              <a:t>Google Chrome</a:t>
            </a:r>
            <a:r>
              <a:rPr lang="en" sz="1500">
                <a:solidFill>
                  <a:srgbClr val="4F4F4F"/>
                </a:solidFill>
                <a:highlight>
                  <a:srgbClr val="FFFFFF"/>
                </a:highlight>
                <a:latin typeface="Oswald"/>
                <a:ea typeface="Oswald"/>
                <a:cs typeface="Oswald"/>
                <a:sym typeface="Oswald"/>
              </a:rPr>
              <a:t> and </a:t>
            </a:r>
            <a:r>
              <a:rPr b="1" lang="en" sz="1500">
                <a:solidFill>
                  <a:srgbClr val="4F4F4F"/>
                </a:solidFill>
                <a:highlight>
                  <a:srgbClr val="FFFFFF"/>
                </a:highlight>
                <a:latin typeface="Oswald"/>
                <a:ea typeface="Oswald"/>
                <a:cs typeface="Oswald"/>
                <a:sym typeface="Oswald"/>
              </a:rPr>
              <a:t>Mozilla Firefox</a:t>
            </a:r>
            <a:r>
              <a:rPr lang="en" sz="1500">
                <a:solidFill>
                  <a:srgbClr val="4F4F4F"/>
                </a:solidFill>
                <a:highlight>
                  <a:srgbClr val="FFFFFF"/>
                </a:highlight>
                <a:latin typeface="Oswald"/>
                <a:ea typeface="Oswald"/>
                <a:cs typeface="Oswald"/>
                <a:sym typeface="Oswald"/>
              </a:rPr>
              <a:t>.</a:t>
            </a:r>
            <a:endParaRPr sz="1500">
              <a:solidFill>
                <a:srgbClr val="4F4F4F"/>
              </a:solidFill>
              <a:highlight>
                <a:srgbClr val="FFFFFF"/>
              </a:highlight>
              <a:latin typeface="Oswald"/>
              <a:ea typeface="Oswald"/>
              <a:cs typeface="Oswald"/>
              <a:sym typeface="Oswald"/>
            </a:endParaRPr>
          </a:p>
          <a:p>
            <a:pPr indent="-336550" lvl="0" marL="457200" rtl="0" algn="l">
              <a:lnSpc>
                <a:spcPct val="170000"/>
              </a:lnSpc>
              <a:spcBef>
                <a:spcPts val="0"/>
              </a:spcBef>
              <a:spcAft>
                <a:spcPts val="0"/>
              </a:spcAft>
              <a:buClr>
                <a:srgbClr val="4F4F4F"/>
              </a:buClr>
              <a:buSzPts val="1700"/>
              <a:buFont typeface="Oswald"/>
              <a:buChar char="●"/>
            </a:pPr>
            <a:r>
              <a:rPr lang="en" sz="1400">
                <a:solidFill>
                  <a:srgbClr val="4F4F4F"/>
                </a:solidFill>
                <a:highlight>
                  <a:srgbClr val="FFFFFF"/>
                </a:highlight>
                <a:latin typeface="Oswald"/>
                <a:ea typeface="Oswald"/>
                <a:cs typeface="Oswald"/>
                <a:sym typeface="Oswald"/>
              </a:rPr>
              <a:t>Other browsers, like </a:t>
            </a:r>
            <a:r>
              <a:rPr b="1" lang="en" sz="1400">
                <a:solidFill>
                  <a:srgbClr val="4F4F4F"/>
                </a:solidFill>
                <a:highlight>
                  <a:srgbClr val="FFFFFF"/>
                </a:highlight>
                <a:latin typeface="Oswald"/>
                <a:ea typeface="Oswald"/>
                <a:cs typeface="Oswald"/>
                <a:sym typeface="Oswald"/>
              </a:rPr>
              <a:t>Apple Safari</a:t>
            </a:r>
            <a:r>
              <a:rPr lang="en" sz="1400">
                <a:solidFill>
                  <a:srgbClr val="4F4F4F"/>
                </a:solidFill>
                <a:highlight>
                  <a:srgbClr val="FFFFFF"/>
                </a:highlight>
                <a:latin typeface="Oswald"/>
                <a:ea typeface="Oswald"/>
                <a:cs typeface="Oswald"/>
                <a:sym typeface="Oswald"/>
              </a:rPr>
              <a:t> and </a:t>
            </a:r>
            <a:r>
              <a:rPr b="1" lang="en" sz="1400">
                <a:solidFill>
                  <a:srgbClr val="4F4F4F"/>
                </a:solidFill>
                <a:highlight>
                  <a:srgbClr val="FFFFFF"/>
                </a:highlight>
                <a:latin typeface="Oswald"/>
                <a:ea typeface="Oswald"/>
                <a:cs typeface="Oswald"/>
                <a:sym typeface="Oswald"/>
              </a:rPr>
              <a:t>Microsoft Edge,</a:t>
            </a:r>
            <a:r>
              <a:rPr lang="en" sz="1400">
                <a:solidFill>
                  <a:srgbClr val="4F4F4F"/>
                </a:solidFill>
                <a:highlight>
                  <a:srgbClr val="FFFFFF"/>
                </a:highlight>
                <a:latin typeface="Oswald"/>
                <a:ea typeface="Oswald"/>
                <a:cs typeface="Oswald"/>
                <a:sym typeface="Oswald"/>
              </a:rPr>
              <a:t> are fantastic as well and you should continue to browse and test your sites with them. </a:t>
            </a:r>
            <a:endParaRPr sz="1700">
              <a:solidFill>
                <a:srgbClr val="4F4F4F"/>
              </a:solidFill>
              <a:highlight>
                <a:srgbClr val="FFFFFF"/>
              </a:highlight>
              <a:latin typeface="Oswald"/>
              <a:ea typeface="Oswald"/>
              <a:cs typeface="Oswald"/>
              <a:sym typeface="Oswald"/>
            </a:endParaRPr>
          </a:p>
          <a:p>
            <a:pPr indent="0" lvl="0" marL="0" rtl="0" algn="l">
              <a:lnSpc>
                <a:spcPct val="170000"/>
              </a:lnSpc>
              <a:spcBef>
                <a:spcPts val="1100"/>
              </a:spcBef>
              <a:spcAft>
                <a:spcPts val="0"/>
              </a:spcAft>
              <a:buNone/>
            </a:pPr>
            <a:r>
              <a:t/>
            </a:r>
            <a:endParaRPr b="1" i="1" sz="1400">
              <a:solidFill>
                <a:srgbClr val="4F4F4F"/>
              </a:solidFill>
              <a:highlight>
                <a:srgbClr val="FFFFFF"/>
              </a:highlight>
              <a:latin typeface="Oswald"/>
              <a:ea typeface="Oswald"/>
              <a:cs typeface="Oswald"/>
              <a:sym typeface="Oswald"/>
            </a:endParaRPr>
          </a:p>
          <a:p>
            <a:pPr indent="0" lvl="0" marL="0" rtl="0" algn="l">
              <a:spcBef>
                <a:spcPts val="0"/>
              </a:spcBef>
              <a:spcAft>
                <a:spcPts val="1600"/>
              </a:spcAft>
              <a:buNone/>
            </a:pPr>
            <a:r>
              <a:t/>
            </a:r>
            <a:endParaRPr sz="1400">
              <a:solidFill>
                <a:srgbClr val="000000"/>
              </a:solidFill>
              <a:highlight>
                <a:srgbClr val="FFFFFF"/>
              </a:highlight>
              <a:latin typeface="Oswald"/>
              <a:ea typeface="Oswald"/>
              <a:cs typeface="Oswald"/>
              <a:sym typeface="Oswald"/>
            </a:endParaRPr>
          </a:p>
        </p:txBody>
      </p:sp>
      <p:sp>
        <p:nvSpPr>
          <p:cNvPr id="153" name="Google Shape;153;p26"/>
          <p:cNvSpPr txBox="1"/>
          <p:nvPr>
            <p:ph type="title"/>
          </p:nvPr>
        </p:nvSpPr>
        <p:spPr>
          <a:xfrm>
            <a:off x="226075" y="260275"/>
            <a:ext cx="2808000" cy="1203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200">
                <a:latin typeface="Oswald"/>
                <a:ea typeface="Oswald"/>
                <a:cs typeface="Oswald"/>
                <a:sym typeface="Oswald"/>
              </a:rPr>
              <a:t>Web Browsers</a:t>
            </a:r>
            <a:br>
              <a:rPr b="1" lang="en" sz="2200">
                <a:latin typeface="Oswald"/>
                <a:ea typeface="Oswald"/>
                <a:cs typeface="Oswald"/>
                <a:sym typeface="Oswald"/>
              </a:rPr>
            </a:br>
            <a:endParaRPr b="1" sz="2200">
              <a:latin typeface="Oswald"/>
              <a:ea typeface="Oswald"/>
              <a:cs typeface="Oswald"/>
              <a:sym typeface="Oswald"/>
            </a:endParaRPr>
          </a:p>
        </p:txBody>
      </p:sp>
      <p:pic>
        <p:nvPicPr>
          <p:cNvPr id="154" name="Google Shape;154;p26"/>
          <p:cNvPicPr preferRelativeResize="0"/>
          <p:nvPr/>
        </p:nvPicPr>
        <p:blipFill>
          <a:blip r:embed="rId3">
            <a:alphaModFix/>
          </a:blip>
          <a:stretch>
            <a:fillRect/>
          </a:stretch>
        </p:blipFill>
        <p:spPr>
          <a:xfrm>
            <a:off x="155875" y="1339625"/>
            <a:ext cx="2948400" cy="1474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F3F3F3"/>
                </a:solidFill>
                <a:latin typeface="Oswald"/>
                <a:ea typeface="Oswald"/>
                <a:cs typeface="Oswald"/>
                <a:sym typeface="Oswald"/>
              </a:rPr>
              <a:t>Web Browser cont..</a:t>
            </a:r>
            <a:endParaRPr b="1" sz="2200">
              <a:solidFill>
                <a:srgbClr val="F3F3F3"/>
              </a:solidFill>
              <a:latin typeface="Oswald"/>
              <a:ea typeface="Oswald"/>
              <a:cs typeface="Oswald"/>
              <a:sym typeface="Oswald"/>
            </a:endParaRPr>
          </a:p>
        </p:txBody>
      </p:sp>
      <p:sp>
        <p:nvSpPr>
          <p:cNvPr id="160" name="Google Shape;160;p27"/>
          <p:cNvSpPr txBox="1"/>
          <p:nvPr>
            <p:ph type="title"/>
          </p:nvPr>
        </p:nvSpPr>
        <p:spPr>
          <a:xfrm>
            <a:off x="226075" y="738800"/>
            <a:ext cx="8826600" cy="1430100"/>
          </a:xfrm>
          <a:prstGeom prst="rect">
            <a:avLst/>
          </a:prstGeom>
        </p:spPr>
        <p:txBody>
          <a:bodyPr anchorCtr="0" anchor="ctr" bIns="91425" lIns="91425" spcFirstLastPara="1" rIns="91425" wrap="square" tIns="91425">
            <a:noAutofit/>
          </a:bodyPr>
          <a:lstStyle/>
          <a:p>
            <a:pPr indent="-361950" lvl="0" marL="457200" rtl="0" algn="l">
              <a:lnSpc>
                <a:spcPct val="115000"/>
              </a:lnSpc>
              <a:spcBef>
                <a:spcPts val="1400"/>
              </a:spcBef>
              <a:spcAft>
                <a:spcPts val="0"/>
              </a:spcAft>
              <a:buClr>
                <a:srgbClr val="000000"/>
              </a:buClr>
              <a:buSzPts val="2100"/>
              <a:buFont typeface="Oswald"/>
              <a:buChar char="●"/>
            </a:pPr>
            <a:r>
              <a:rPr lang="en" sz="1450">
                <a:solidFill>
                  <a:srgbClr val="000000"/>
                </a:solidFill>
                <a:highlight>
                  <a:srgbClr val="FFFFFF"/>
                </a:highlight>
                <a:latin typeface="Oswald"/>
                <a:ea typeface="Oswald"/>
                <a:cs typeface="Oswald"/>
                <a:sym typeface="Oswald"/>
              </a:rPr>
              <a:t>The purpose of a web browser (Chrome, Edge, Firefox, Safari) is to read HTML documents and display them correctly.</a:t>
            </a:r>
            <a:endParaRPr sz="1450">
              <a:solidFill>
                <a:srgbClr val="000000"/>
              </a:solidFill>
              <a:highlight>
                <a:srgbClr val="FFFFFF"/>
              </a:highlight>
              <a:latin typeface="Oswald"/>
              <a:ea typeface="Oswald"/>
              <a:cs typeface="Oswald"/>
              <a:sym typeface="Oswald"/>
            </a:endParaRPr>
          </a:p>
          <a:p>
            <a:pPr indent="-361950" lvl="0" marL="457200" rtl="0" algn="l">
              <a:lnSpc>
                <a:spcPct val="115000"/>
              </a:lnSpc>
              <a:spcBef>
                <a:spcPts val="0"/>
              </a:spcBef>
              <a:spcAft>
                <a:spcPts val="0"/>
              </a:spcAft>
              <a:buClr>
                <a:srgbClr val="000000"/>
              </a:buClr>
              <a:buSzPts val="2100"/>
              <a:buFont typeface="Oswald"/>
              <a:buChar char="●"/>
            </a:pPr>
            <a:r>
              <a:rPr lang="en" sz="1450">
                <a:solidFill>
                  <a:srgbClr val="000000"/>
                </a:solidFill>
                <a:highlight>
                  <a:srgbClr val="FFFFFF"/>
                </a:highlight>
                <a:latin typeface="Oswald"/>
                <a:ea typeface="Oswald"/>
                <a:cs typeface="Oswald"/>
                <a:sym typeface="Oswald"/>
              </a:rPr>
              <a:t>A browser does not display the HTML tags, but uses them to determine how to display the document:</a:t>
            </a:r>
            <a:endParaRPr sz="1450">
              <a:solidFill>
                <a:srgbClr val="000000"/>
              </a:solidFill>
              <a:highlight>
                <a:srgbClr val="FFFFFF"/>
              </a:highlight>
              <a:latin typeface="Oswald"/>
              <a:ea typeface="Oswald"/>
              <a:cs typeface="Oswald"/>
              <a:sym typeface="Oswald"/>
            </a:endParaRPr>
          </a:p>
          <a:p>
            <a:pPr indent="-330200" lvl="0" marL="457200" rtl="0" algn="ctr">
              <a:spcBef>
                <a:spcPts val="0"/>
              </a:spcBef>
              <a:spcAft>
                <a:spcPts val="0"/>
              </a:spcAft>
              <a:buClr>
                <a:srgbClr val="000000"/>
              </a:buClr>
              <a:buSzPts val="1600"/>
              <a:buFont typeface="Oswald"/>
              <a:buChar char="●"/>
            </a:pPr>
            <a:r>
              <a:t/>
            </a:r>
            <a:endParaRPr sz="1600">
              <a:solidFill>
                <a:srgbClr val="000000"/>
              </a:solidFill>
              <a:latin typeface="Oswald"/>
              <a:ea typeface="Oswald"/>
              <a:cs typeface="Oswald"/>
              <a:sym typeface="Oswald"/>
            </a:endParaRPr>
          </a:p>
          <a:p>
            <a:pPr indent="0" lvl="0" marL="0" rtl="0" algn="ctr">
              <a:spcBef>
                <a:spcPts val="0"/>
              </a:spcBef>
              <a:spcAft>
                <a:spcPts val="0"/>
              </a:spcAft>
              <a:buNone/>
            </a:pPr>
            <a:r>
              <a:t/>
            </a:r>
            <a:endParaRPr sz="1500">
              <a:solidFill>
                <a:srgbClr val="0000CD"/>
              </a:solidFill>
              <a:highlight>
                <a:srgbClr val="FFFFFF"/>
              </a:highlight>
              <a:latin typeface="Verdana"/>
              <a:ea typeface="Verdana"/>
              <a:cs typeface="Verdana"/>
              <a:sym typeface="Verdana"/>
            </a:endParaRPr>
          </a:p>
        </p:txBody>
      </p:sp>
      <p:pic>
        <p:nvPicPr>
          <p:cNvPr id="161" name="Google Shape;161;p27"/>
          <p:cNvPicPr preferRelativeResize="0"/>
          <p:nvPr/>
        </p:nvPicPr>
        <p:blipFill>
          <a:blip r:embed="rId3">
            <a:alphaModFix/>
          </a:blip>
          <a:stretch>
            <a:fillRect/>
          </a:stretch>
        </p:blipFill>
        <p:spPr>
          <a:xfrm>
            <a:off x="1516200" y="1852175"/>
            <a:ext cx="5486849" cy="3227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8"/>
          <p:cNvSpPr txBox="1"/>
          <p:nvPr/>
        </p:nvSpPr>
        <p:spPr>
          <a:xfrm>
            <a:off x="235500" y="1506575"/>
            <a:ext cx="8520600" cy="952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lang="en" sz="4400">
                <a:solidFill>
                  <a:srgbClr val="F3F3F3"/>
                </a:solidFill>
                <a:latin typeface="Oswald"/>
                <a:ea typeface="Oswald"/>
                <a:cs typeface="Oswald"/>
                <a:sym typeface="Oswald"/>
              </a:rPr>
              <a:t>HTML Syntax</a:t>
            </a:r>
            <a:endParaRPr b="1" i="0" sz="4400" u="none" cap="none" strike="noStrike">
              <a:solidFill>
                <a:srgbClr val="F3F3F3"/>
              </a:solidFill>
              <a:latin typeface="Oswald"/>
              <a:ea typeface="Oswald"/>
              <a:cs typeface="Oswald"/>
              <a:sym typeface="Oswa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F3F3F3"/>
                </a:solidFill>
                <a:latin typeface="Oswald"/>
                <a:ea typeface="Oswald"/>
                <a:cs typeface="Oswald"/>
                <a:sym typeface="Oswald"/>
              </a:rPr>
              <a:t>Atonomy of </a:t>
            </a:r>
            <a:r>
              <a:rPr b="1" lang="en" sz="2200">
                <a:solidFill>
                  <a:srgbClr val="F3F3F3"/>
                </a:solidFill>
                <a:latin typeface="Oswald"/>
                <a:ea typeface="Oswald"/>
                <a:cs typeface="Oswald"/>
                <a:sym typeface="Oswald"/>
              </a:rPr>
              <a:t>HTML Element</a:t>
            </a:r>
            <a:endParaRPr b="1" sz="2200">
              <a:solidFill>
                <a:srgbClr val="F3F3F3"/>
              </a:solidFill>
              <a:latin typeface="Oswald"/>
              <a:ea typeface="Oswald"/>
              <a:cs typeface="Oswald"/>
              <a:sym typeface="Oswald"/>
            </a:endParaRPr>
          </a:p>
        </p:txBody>
      </p:sp>
      <p:sp>
        <p:nvSpPr>
          <p:cNvPr id="172" name="Google Shape;172;p29"/>
          <p:cNvSpPr txBox="1"/>
          <p:nvPr>
            <p:ph type="title"/>
          </p:nvPr>
        </p:nvSpPr>
        <p:spPr>
          <a:xfrm>
            <a:off x="226075" y="739050"/>
            <a:ext cx="8826600" cy="25530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333333"/>
              </a:solidFill>
              <a:highlight>
                <a:srgbClr val="FFFFFF"/>
              </a:highlight>
              <a:latin typeface="Arial"/>
              <a:ea typeface="Arial"/>
              <a:cs typeface="Arial"/>
              <a:sym typeface="Arial"/>
            </a:endParaRPr>
          </a:p>
          <a:p>
            <a:pPr indent="-304800" lvl="0" marL="457200" rtl="0" algn="l">
              <a:lnSpc>
                <a:spcPct val="115000"/>
              </a:lnSpc>
              <a:spcBef>
                <a:spcPts val="1800"/>
              </a:spcBef>
              <a:spcAft>
                <a:spcPts val="0"/>
              </a:spcAft>
              <a:buClr>
                <a:srgbClr val="333333"/>
              </a:buClr>
              <a:buSzPts val="1200"/>
              <a:buFont typeface="Arial"/>
              <a:buChar char="●"/>
            </a:pPr>
            <a:r>
              <a:rPr b="1" lang="en" sz="1200">
                <a:solidFill>
                  <a:srgbClr val="333333"/>
                </a:solidFill>
                <a:highlight>
                  <a:srgbClr val="FFFFFF"/>
                </a:highlight>
                <a:latin typeface="Arial"/>
                <a:ea typeface="Arial"/>
                <a:cs typeface="Arial"/>
                <a:sym typeface="Arial"/>
              </a:rPr>
              <a:t>The opening tag:</a:t>
            </a:r>
            <a:r>
              <a:rPr lang="en" sz="1200">
                <a:solidFill>
                  <a:srgbClr val="333333"/>
                </a:solidFill>
                <a:highlight>
                  <a:srgbClr val="FFFFFF"/>
                </a:highlight>
                <a:latin typeface="Arial"/>
                <a:ea typeface="Arial"/>
                <a:cs typeface="Arial"/>
                <a:sym typeface="Arial"/>
              </a:rPr>
              <a:t> This consists of the name of the element (in this example, </a:t>
            </a:r>
            <a:r>
              <a:rPr i="1" lang="en" sz="1200">
                <a:solidFill>
                  <a:srgbClr val="333333"/>
                </a:solidFill>
                <a:highlight>
                  <a:srgbClr val="FFFFFF"/>
                </a:highlight>
                <a:latin typeface="Arial"/>
                <a:ea typeface="Arial"/>
                <a:cs typeface="Arial"/>
                <a:sym typeface="Arial"/>
              </a:rPr>
              <a:t>p</a:t>
            </a:r>
            <a:r>
              <a:rPr lang="en" sz="1200">
                <a:solidFill>
                  <a:srgbClr val="333333"/>
                </a:solidFill>
                <a:highlight>
                  <a:srgbClr val="FFFFFF"/>
                </a:highlight>
                <a:latin typeface="Arial"/>
                <a:ea typeface="Arial"/>
                <a:cs typeface="Arial"/>
                <a:sym typeface="Arial"/>
              </a:rPr>
              <a:t> for paragraph), wrapped in opening and closing angle brackets. This opening tag marks where the element begins or starts to take effect. In this example, it precedes the start of the paragraph text.</a:t>
            </a:r>
            <a:endParaRPr sz="1200">
              <a:solidFill>
                <a:srgbClr val="333333"/>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333333"/>
              </a:buClr>
              <a:buSzPts val="1200"/>
              <a:buFont typeface="Arial"/>
              <a:buChar char="●"/>
            </a:pPr>
            <a:r>
              <a:rPr b="1" lang="en" sz="1200">
                <a:solidFill>
                  <a:srgbClr val="333333"/>
                </a:solidFill>
                <a:highlight>
                  <a:srgbClr val="FFFFFF"/>
                </a:highlight>
                <a:latin typeface="Arial"/>
                <a:ea typeface="Arial"/>
                <a:cs typeface="Arial"/>
                <a:sym typeface="Arial"/>
              </a:rPr>
              <a:t>The content:</a:t>
            </a:r>
            <a:r>
              <a:rPr lang="en" sz="1200">
                <a:solidFill>
                  <a:srgbClr val="333333"/>
                </a:solidFill>
                <a:highlight>
                  <a:srgbClr val="FFFFFF"/>
                </a:highlight>
                <a:latin typeface="Arial"/>
                <a:ea typeface="Arial"/>
                <a:cs typeface="Arial"/>
                <a:sym typeface="Arial"/>
              </a:rPr>
              <a:t> This is the content of the element. In this example, it is the paragraph text.</a:t>
            </a:r>
            <a:endParaRPr sz="1200">
              <a:solidFill>
                <a:srgbClr val="333333"/>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333333"/>
              </a:buClr>
              <a:buSzPts val="1200"/>
              <a:buFont typeface="Arial"/>
              <a:buChar char="●"/>
            </a:pPr>
            <a:r>
              <a:rPr b="1" lang="en" sz="1200">
                <a:solidFill>
                  <a:srgbClr val="333333"/>
                </a:solidFill>
                <a:highlight>
                  <a:srgbClr val="FFFFFF"/>
                </a:highlight>
                <a:latin typeface="Arial"/>
                <a:ea typeface="Arial"/>
                <a:cs typeface="Arial"/>
                <a:sym typeface="Arial"/>
              </a:rPr>
              <a:t>The closing tag:</a:t>
            </a:r>
            <a:r>
              <a:rPr lang="en" sz="1200">
                <a:solidFill>
                  <a:srgbClr val="333333"/>
                </a:solidFill>
                <a:highlight>
                  <a:srgbClr val="FFFFFF"/>
                </a:highlight>
                <a:latin typeface="Arial"/>
                <a:ea typeface="Arial"/>
                <a:cs typeface="Arial"/>
                <a:sym typeface="Arial"/>
              </a:rPr>
              <a:t> This is the same as the opening tag, except that it includes a forward slash before the element name. This marks where the element ends. Failing to include a closing tag is a common beginner error that can produce peculiar results.</a:t>
            </a:r>
            <a:endParaRPr sz="1200">
              <a:solidFill>
                <a:srgbClr val="333333"/>
              </a:solidFill>
              <a:highlight>
                <a:srgbClr val="FFFFFF"/>
              </a:highlight>
              <a:latin typeface="Arial"/>
              <a:ea typeface="Arial"/>
              <a:cs typeface="Arial"/>
              <a:sym typeface="Arial"/>
            </a:endParaRPr>
          </a:p>
          <a:p>
            <a:pPr indent="0" lvl="0" marL="0" rtl="0" algn="l">
              <a:lnSpc>
                <a:spcPct val="115000"/>
              </a:lnSpc>
              <a:spcBef>
                <a:spcPts val="4100"/>
              </a:spcBef>
              <a:spcAft>
                <a:spcPts val="0"/>
              </a:spcAft>
              <a:buNone/>
            </a:pPr>
            <a:r>
              <a:rPr lang="en" sz="1200">
                <a:solidFill>
                  <a:srgbClr val="333333"/>
                </a:solidFill>
                <a:highlight>
                  <a:srgbClr val="FFFFFF"/>
                </a:highlight>
                <a:latin typeface="Arial"/>
                <a:ea typeface="Arial"/>
                <a:cs typeface="Arial"/>
                <a:sym typeface="Arial"/>
              </a:rPr>
              <a:t>The element is the opening tag, followed by content, followed by the closing tag.</a:t>
            </a:r>
            <a:endParaRPr sz="1200">
              <a:solidFill>
                <a:srgbClr val="333333"/>
              </a:solidFill>
              <a:highlight>
                <a:srgbClr val="FFFFFF"/>
              </a:highlight>
              <a:latin typeface="Arial"/>
              <a:ea typeface="Arial"/>
              <a:cs typeface="Arial"/>
              <a:sym typeface="Arial"/>
            </a:endParaRPr>
          </a:p>
          <a:p>
            <a:pPr indent="0" lvl="0" marL="0" rtl="0" algn="ctr">
              <a:spcBef>
                <a:spcPts val="1800"/>
              </a:spcBef>
              <a:spcAft>
                <a:spcPts val="0"/>
              </a:spcAft>
              <a:buNone/>
            </a:pPr>
            <a:r>
              <a:t/>
            </a:r>
            <a:endParaRPr sz="1500">
              <a:solidFill>
                <a:srgbClr val="0000CD"/>
              </a:solidFill>
              <a:highlight>
                <a:srgbClr val="FFFFFF"/>
              </a:highlight>
              <a:latin typeface="Verdana"/>
              <a:ea typeface="Verdana"/>
              <a:cs typeface="Verdana"/>
              <a:sym typeface="Verdana"/>
            </a:endParaRPr>
          </a:p>
        </p:txBody>
      </p:sp>
      <p:pic>
        <p:nvPicPr>
          <p:cNvPr id="173" name="Google Shape;173;p29"/>
          <p:cNvPicPr preferRelativeResize="0"/>
          <p:nvPr/>
        </p:nvPicPr>
        <p:blipFill>
          <a:blip r:embed="rId3">
            <a:alphaModFix/>
          </a:blip>
          <a:stretch>
            <a:fillRect/>
          </a:stretch>
        </p:blipFill>
        <p:spPr>
          <a:xfrm>
            <a:off x="1826725" y="3292050"/>
            <a:ext cx="5245708" cy="1629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F3F3F3"/>
                </a:solidFill>
                <a:latin typeface="Oswald"/>
                <a:ea typeface="Oswald"/>
                <a:cs typeface="Oswald"/>
                <a:sym typeface="Oswald"/>
              </a:rPr>
              <a:t>HTML Element Examples</a:t>
            </a:r>
            <a:endParaRPr b="1" sz="2200">
              <a:solidFill>
                <a:srgbClr val="F3F3F3"/>
              </a:solidFill>
              <a:latin typeface="Oswald"/>
              <a:ea typeface="Oswald"/>
              <a:cs typeface="Oswald"/>
              <a:sym typeface="Oswald"/>
            </a:endParaRPr>
          </a:p>
        </p:txBody>
      </p:sp>
      <p:sp>
        <p:nvSpPr>
          <p:cNvPr id="179" name="Google Shape;179;p30"/>
          <p:cNvSpPr txBox="1"/>
          <p:nvPr>
            <p:ph type="title"/>
          </p:nvPr>
        </p:nvSpPr>
        <p:spPr>
          <a:xfrm>
            <a:off x="226075" y="738800"/>
            <a:ext cx="8826600" cy="143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000000"/>
                </a:solidFill>
                <a:latin typeface="Oswald"/>
                <a:ea typeface="Oswald"/>
                <a:cs typeface="Oswald"/>
                <a:sym typeface="Oswald"/>
              </a:rPr>
              <a:t>Some HTML elements have no content (like the &lt;br&gt; element). </a:t>
            </a:r>
            <a:br>
              <a:rPr lang="en" sz="1600">
                <a:solidFill>
                  <a:srgbClr val="000000"/>
                </a:solidFill>
                <a:latin typeface="Oswald"/>
                <a:ea typeface="Oswald"/>
                <a:cs typeface="Oswald"/>
                <a:sym typeface="Oswald"/>
              </a:rPr>
            </a:br>
            <a:br>
              <a:rPr lang="en" sz="1600">
                <a:solidFill>
                  <a:srgbClr val="000000"/>
                </a:solidFill>
                <a:latin typeface="Oswald"/>
                <a:ea typeface="Oswald"/>
                <a:cs typeface="Oswald"/>
                <a:sym typeface="Oswald"/>
              </a:rPr>
            </a:br>
            <a:r>
              <a:rPr lang="en" sz="1600">
                <a:solidFill>
                  <a:srgbClr val="000000"/>
                </a:solidFill>
                <a:latin typeface="Oswald"/>
                <a:ea typeface="Oswald"/>
                <a:cs typeface="Oswald"/>
                <a:sym typeface="Oswald"/>
              </a:rPr>
              <a:t>These elements are called empty elements. Empty elements do not have an end tag!</a:t>
            </a:r>
            <a:r>
              <a:rPr lang="en" sz="1600">
                <a:solidFill>
                  <a:srgbClr val="000000"/>
                </a:solidFill>
                <a:latin typeface="Oswald"/>
                <a:ea typeface="Oswald"/>
                <a:cs typeface="Oswald"/>
                <a:sym typeface="Oswald"/>
              </a:rPr>
              <a:t>:</a:t>
            </a:r>
            <a:br>
              <a:rPr lang="en" sz="1550">
                <a:solidFill>
                  <a:srgbClr val="000000"/>
                </a:solidFill>
                <a:highlight>
                  <a:srgbClr val="FFFFFF"/>
                </a:highlight>
                <a:latin typeface="Oswald"/>
                <a:ea typeface="Oswald"/>
                <a:cs typeface="Oswald"/>
                <a:sym typeface="Oswald"/>
              </a:rPr>
            </a:br>
            <a:endParaRPr sz="1500">
              <a:solidFill>
                <a:srgbClr val="0000CD"/>
              </a:solidFill>
              <a:highlight>
                <a:srgbClr val="FFFFFF"/>
              </a:highlight>
              <a:latin typeface="Verdana"/>
              <a:ea typeface="Verdana"/>
              <a:cs typeface="Verdana"/>
              <a:sym typeface="Verdana"/>
            </a:endParaRPr>
          </a:p>
          <a:p>
            <a:pPr indent="0" lvl="0" marL="0" rtl="0" algn="ctr">
              <a:spcBef>
                <a:spcPts val="0"/>
              </a:spcBef>
              <a:spcAft>
                <a:spcPts val="0"/>
              </a:spcAft>
              <a:buNone/>
            </a:pPr>
            <a:r>
              <a:t/>
            </a:r>
            <a:endParaRPr sz="1500">
              <a:solidFill>
                <a:srgbClr val="0000CD"/>
              </a:solidFill>
              <a:highlight>
                <a:srgbClr val="FFFFFF"/>
              </a:highlight>
              <a:latin typeface="Verdana"/>
              <a:ea typeface="Verdana"/>
              <a:cs typeface="Verdana"/>
              <a:sym typeface="Verdana"/>
            </a:endParaRPr>
          </a:p>
        </p:txBody>
      </p:sp>
      <p:pic>
        <p:nvPicPr>
          <p:cNvPr id="180" name="Google Shape;180;p30"/>
          <p:cNvPicPr preferRelativeResize="0"/>
          <p:nvPr/>
        </p:nvPicPr>
        <p:blipFill>
          <a:blip r:embed="rId3">
            <a:alphaModFix/>
          </a:blip>
          <a:stretch>
            <a:fillRect/>
          </a:stretch>
        </p:blipFill>
        <p:spPr>
          <a:xfrm>
            <a:off x="549025" y="2321300"/>
            <a:ext cx="8375824" cy="170639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F3F3F3"/>
                </a:solidFill>
                <a:latin typeface="Oswald"/>
                <a:ea typeface="Oswald"/>
                <a:cs typeface="Oswald"/>
                <a:sym typeface="Oswald"/>
              </a:rPr>
              <a:t>Nesting Elements</a:t>
            </a:r>
            <a:endParaRPr b="1" sz="2200">
              <a:solidFill>
                <a:srgbClr val="F3F3F3"/>
              </a:solidFill>
              <a:latin typeface="Oswald"/>
              <a:ea typeface="Oswald"/>
              <a:cs typeface="Oswald"/>
              <a:sym typeface="Oswald"/>
            </a:endParaRPr>
          </a:p>
        </p:txBody>
      </p:sp>
      <p:sp>
        <p:nvSpPr>
          <p:cNvPr id="186" name="Google Shape;186;p31"/>
          <p:cNvSpPr txBox="1"/>
          <p:nvPr>
            <p:ph type="title"/>
          </p:nvPr>
        </p:nvSpPr>
        <p:spPr>
          <a:xfrm>
            <a:off x="226075" y="738800"/>
            <a:ext cx="8826600" cy="37479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333333"/>
                </a:solidFill>
                <a:highlight>
                  <a:srgbClr val="FFFFFF"/>
                </a:highlight>
                <a:latin typeface="Arial"/>
                <a:ea typeface="Arial"/>
                <a:cs typeface="Arial"/>
                <a:sym typeface="Arial"/>
              </a:rPr>
              <a:t>Elements can be placed within other elements. This is called </a:t>
            </a:r>
            <a:r>
              <a:rPr b="1" i="1" lang="en" sz="1200">
                <a:solidFill>
                  <a:srgbClr val="333333"/>
                </a:solidFill>
                <a:highlight>
                  <a:srgbClr val="FFFFFF"/>
                </a:highlight>
                <a:latin typeface="Arial"/>
                <a:ea typeface="Arial"/>
                <a:cs typeface="Arial"/>
                <a:sym typeface="Arial"/>
              </a:rPr>
              <a:t>nesting</a:t>
            </a:r>
            <a:r>
              <a:rPr lang="en" sz="1200">
                <a:solidFill>
                  <a:srgbClr val="333333"/>
                </a:solidFill>
                <a:highlight>
                  <a:srgbClr val="FFFFFF"/>
                </a:highlight>
                <a:latin typeface="Arial"/>
                <a:ea typeface="Arial"/>
                <a:cs typeface="Arial"/>
                <a:sym typeface="Arial"/>
              </a:rPr>
              <a:t>. If we wanted to state that our cat is </a:t>
            </a:r>
            <a:r>
              <a:rPr b="1" lang="en" sz="1200">
                <a:solidFill>
                  <a:srgbClr val="333333"/>
                </a:solidFill>
                <a:highlight>
                  <a:srgbClr val="FFFFFF"/>
                </a:highlight>
                <a:latin typeface="Arial"/>
                <a:ea typeface="Arial"/>
                <a:cs typeface="Arial"/>
                <a:sym typeface="Arial"/>
              </a:rPr>
              <a:t>very</a:t>
            </a:r>
            <a:r>
              <a:rPr lang="en" sz="1200">
                <a:solidFill>
                  <a:srgbClr val="333333"/>
                </a:solidFill>
                <a:highlight>
                  <a:srgbClr val="FFFFFF"/>
                </a:highlight>
                <a:latin typeface="Arial"/>
                <a:ea typeface="Arial"/>
                <a:cs typeface="Arial"/>
                <a:sym typeface="Arial"/>
              </a:rPr>
              <a:t> grumpy, we could wrap the word </a:t>
            </a:r>
            <a:r>
              <a:rPr i="1" lang="en" sz="1200">
                <a:solidFill>
                  <a:srgbClr val="333333"/>
                </a:solidFill>
                <a:highlight>
                  <a:srgbClr val="FFFFFF"/>
                </a:highlight>
                <a:latin typeface="Arial"/>
                <a:ea typeface="Arial"/>
                <a:cs typeface="Arial"/>
                <a:sym typeface="Arial"/>
              </a:rPr>
              <a:t>very</a:t>
            </a:r>
            <a:r>
              <a:rPr lang="en" sz="1200">
                <a:solidFill>
                  <a:srgbClr val="333333"/>
                </a:solidFill>
                <a:highlight>
                  <a:srgbClr val="FFFFFF"/>
                </a:highlight>
                <a:latin typeface="Arial"/>
                <a:ea typeface="Arial"/>
                <a:cs typeface="Arial"/>
                <a:sym typeface="Arial"/>
              </a:rPr>
              <a:t> in a </a:t>
            </a:r>
            <a:r>
              <a:rPr b="1" lang="en" sz="1200">
                <a:solidFill>
                  <a:srgbClr val="3D7E9A"/>
                </a:solidFill>
                <a:highlight>
                  <a:srgbClr val="FFFFFF"/>
                </a:highlight>
                <a:uFill>
                  <a:noFill/>
                </a:uFill>
                <a:latin typeface="Courier New"/>
                <a:ea typeface="Courier New"/>
                <a:cs typeface="Courier New"/>
                <a:sym typeface="Courier New"/>
                <a:hlinkClick r:id="rId3">
                  <a:extLst>
                    <a:ext uri="{A12FA001-AC4F-418D-AE19-62706E023703}">
                      <ahyp:hlinkClr val="tx"/>
                    </a:ext>
                  </a:extLst>
                </a:hlinkClick>
              </a:rPr>
              <a:t>&lt;strong&gt;</a:t>
            </a:r>
            <a:r>
              <a:rPr lang="en" sz="1200">
                <a:solidFill>
                  <a:srgbClr val="333333"/>
                </a:solidFill>
                <a:highlight>
                  <a:srgbClr val="FFFFFF"/>
                </a:highlight>
                <a:latin typeface="Arial"/>
                <a:ea typeface="Arial"/>
                <a:cs typeface="Arial"/>
                <a:sym typeface="Arial"/>
              </a:rPr>
              <a:t> element, which means that the word is to have strong(er) text formatting:</a:t>
            </a:r>
            <a:endParaRPr sz="1200">
              <a:solidFill>
                <a:srgbClr val="333333"/>
              </a:solidFill>
              <a:highlight>
                <a:srgbClr val="FFFFFF"/>
              </a:highlight>
              <a:latin typeface="Arial"/>
              <a:ea typeface="Arial"/>
              <a:cs typeface="Arial"/>
              <a:sym typeface="Arial"/>
            </a:endParaRPr>
          </a:p>
          <a:p>
            <a:pPr indent="0" lvl="0" marL="533400" marR="139700" rtl="0" algn="l">
              <a:lnSpc>
                <a:spcPct val="150000"/>
              </a:lnSpc>
              <a:spcBef>
                <a:spcPts val="1800"/>
              </a:spcBef>
              <a:spcAft>
                <a:spcPts val="0"/>
              </a:spcAft>
              <a:buNone/>
            </a:pPr>
            <a:r>
              <a:rPr lang="en" sz="1200">
                <a:solidFill>
                  <a:srgbClr val="999999"/>
                </a:solidFill>
                <a:highlight>
                  <a:srgbClr val="EEEEEE"/>
                </a:highlight>
                <a:latin typeface="Courier New"/>
                <a:ea typeface="Courier New"/>
                <a:cs typeface="Courier New"/>
                <a:sym typeface="Courier New"/>
              </a:rPr>
              <a:t>&lt;</a:t>
            </a:r>
            <a:r>
              <a:rPr lang="en" sz="1200">
                <a:solidFill>
                  <a:srgbClr val="990055"/>
                </a:solidFill>
                <a:highlight>
                  <a:srgbClr val="EEEEEE"/>
                </a:highlight>
                <a:latin typeface="Courier New"/>
                <a:ea typeface="Courier New"/>
                <a:cs typeface="Courier New"/>
                <a:sym typeface="Courier New"/>
              </a:rPr>
              <a:t>p</a:t>
            </a:r>
            <a:r>
              <a:rPr lang="en" sz="1200">
                <a:solidFill>
                  <a:srgbClr val="999999"/>
                </a:solidFill>
                <a:highlight>
                  <a:srgbClr val="EEEEEE"/>
                </a:highlight>
                <a:latin typeface="Courier New"/>
                <a:ea typeface="Courier New"/>
                <a:cs typeface="Courier New"/>
                <a:sym typeface="Courier New"/>
              </a:rPr>
              <a:t>&gt;</a:t>
            </a:r>
            <a:r>
              <a:rPr lang="en" sz="1200">
                <a:solidFill>
                  <a:srgbClr val="333333"/>
                </a:solidFill>
                <a:highlight>
                  <a:srgbClr val="EEEEEE"/>
                </a:highlight>
                <a:latin typeface="Courier New"/>
                <a:ea typeface="Courier New"/>
                <a:cs typeface="Courier New"/>
                <a:sym typeface="Courier New"/>
              </a:rPr>
              <a:t>My cat is </a:t>
            </a:r>
            <a:r>
              <a:rPr lang="en" sz="1200">
                <a:solidFill>
                  <a:srgbClr val="999999"/>
                </a:solidFill>
                <a:highlight>
                  <a:srgbClr val="EEEEEE"/>
                </a:highlight>
                <a:latin typeface="Courier New"/>
                <a:ea typeface="Courier New"/>
                <a:cs typeface="Courier New"/>
                <a:sym typeface="Courier New"/>
              </a:rPr>
              <a:t>&lt;</a:t>
            </a:r>
            <a:r>
              <a:rPr lang="en" sz="1200">
                <a:solidFill>
                  <a:srgbClr val="990055"/>
                </a:solidFill>
                <a:highlight>
                  <a:srgbClr val="EEEEEE"/>
                </a:highlight>
                <a:latin typeface="Courier New"/>
                <a:ea typeface="Courier New"/>
                <a:cs typeface="Courier New"/>
                <a:sym typeface="Courier New"/>
              </a:rPr>
              <a:t>strong</a:t>
            </a:r>
            <a:r>
              <a:rPr lang="en" sz="1200">
                <a:solidFill>
                  <a:srgbClr val="999999"/>
                </a:solidFill>
                <a:highlight>
                  <a:srgbClr val="EEEEEE"/>
                </a:highlight>
                <a:latin typeface="Courier New"/>
                <a:ea typeface="Courier New"/>
                <a:cs typeface="Courier New"/>
                <a:sym typeface="Courier New"/>
              </a:rPr>
              <a:t>&gt;</a:t>
            </a:r>
            <a:r>
              <a:rPr lang="en" sz="1200">
                <a:solidFill>
                  <a:srgbClr val="333333"/>
                </a:solidFill>
                <a:highlight>
                  <a:srgbClr val="EEEEEE"/>
                </a:highlight>
                <a:latin typeface="Courier New"/>
                <a:ea typeface="Courier New"/>
                <a:cs typeface="Courier New"/>
                <a:sym typeface="Courier New"/>
              </a:rPr>
              <a:t>very</a:t>
            </a:r>
            <a:r>
              <a:rPr lang="en" sz="1200">
                <a:solidFill>
                  <a:srgbClr val="999999"/>
                </a:solidFill>
                <a:highlight>
                  <a:srgbClr val="EEEEEE"/>
                </a:highlight>
                <a:latin typeface="Courier New"/>
                <a:ea typeface="Courier New"/>
                <a:cs typeface="Courier New"/>
                <a:sym typeface="Courier New"/>
              </a:rPr>
              <a:t>&lt;/</a:t>
            </a:r>
            <a:r>
              <a:rPr lang="en" sz="1200">
                <a:solidFill>
                  <a:srgbClr val="990055"/>
                </a:solidFill>
                <a:highlight>
                  <a:srgbClr val="EEEEEE"/>
                </a:highlight>
                <a:latin typeface="Courier New"/>
                <a:ea typeface="Courier New"/>
                <a:cs typeface="Courier New"/>
                <a:sym typeface="Courier New"/>
              </a:rPr>
              <a:t>strong</a:t>
            </a:r>
            <a:r>
              <a:rPr lang="en" sz="1200">
                <a:solidFill>
                  <a:srgbClr val="999999"/>
                </a:solidFill>
                <a:highlight>
                  <a:srgbClr val="EEEEEE"/>
                </a:highlight>
                <a:latin typeface="Courier New"/>
                <a:ea typeface="Courier New"/>
                <a:cs typeface="Courier New"/>
                <a:sym typeface="Courier New"/>
              </a:rPr>
              <a:t>&gt;</a:t>
            </a:r>
            <a:r>
              <a:rPr lang="en" sz="1200">
                <a:solidFill>
                  <a:srgbClr val="333333"/>
                </a:solidFill>
                <a:highlight>
                  <a:srgbClr val="EEEEEE"/>
                </a:highlight>
                <a:latin typeface="Courier New"/>
                <a:ea typeface="Courier New"/>
                <a:cs typeface="Courier New"/>
                <a:sym typeface="Courier New"/>
              </a:rPr>
              <a:t> grumpy.</a:t>
            </a:r>
            <a:r>
              <a:rPr lang="en" sz="1200">
                <a:solidFill>
                  <a:srgbClr val="999999"/>
                </a:solidFill>
                <a:highlight>
                  <a:srgbClr val="EEEEEE"/>
                </a:highlight>
                <a:latin typeface="Courier New"/>
                <a:ea typeface="Courier New"/>
                <a:cs typeface="Courier New"/>
                <a:sym typeface="Courier New"/>
              </a:rPr>
              <a:t>&lt;/</a:t>
            </a:r>
            <a:r>
              <a:rPr lang="en" sz="1200">
                <a:solidFill>
                  <a:srgbClr val="990055"/>
                </a:solidFill>
                <a:highlight>
                  <a:srgbClr val="EEEEEE"/>
                </a:highlight>
                <a:latin typeface="Courier New"/>
                <a:ea typeface="Courier New"/>
                <a:cs typeface="Courier New"/>
                <a:sym typeface="Courier New"/>
              </a:rPr>
              <a:t>p</a:t>
            </a:r>
            <a:r>
              <a:rPr lang="en" sz="1200">
                <a:solidFill>
                  <a:srgbClr val="999999"/>
                </a:solidFill>
                <a:highlight>
                  <a:srgbClr val="EEEEEE"/>
                </a:highlight>
                <a:latin typeface="Courier New"/>
                <a:ea typeface="Courier New"/>
                <a:cs typeface="Courier New"/>
                <a:sym typeface="Courier New"/>
              </a:rPr>
              <a:t>&gt;</a:t>
            </a:r>
            <a:endParaRPr sz="1200">
              <a:solidFill>
                <a:srgbClr val="999999"/>
              </a:solidFill>
              <a:highlight>
                <a:srgbClr val="EEEEEE"/>
              </a:highlight>
              <a:latin typeface="Courier New"/>
              <a:ea typeface="Courier New"/>
              <a:cs typeface="Courier New"/>
              <a:sym typeface="Courier New"/>
            </a:endParaRPr>
          </a:p>
          <a:p>
            <a:pPr indent="0" lvl="0" marL="0" rtl="0" algn="l">
              <a:lnSpc>
                <a:spcPct val="115000"/>
              </a:lnSpc>
              <a:spcBef>
                <a:spcPts val="1500"/>
              </a:spcBef>
              <a:spcAft>
                <a:spcPts val="0"/>
              </a:spcAft>
              <a:buNone/>
            </a:pPr>
            <a:r>
              <a:rPr lang="en" sz="1200">
                <a:solidFill>
                  <a:srgbClr val="333333"/>
                </a:solidFill>
                <a:highlight>
                  <a:srgbClr val="FFFFFF"/>
                </a:highlight>
                <a:latin typeface="Arial"/>
                <a:ea typeface="Arial"/>
                <a:cs typeface="Arial"/>
                <a:sym typeface="Arial"/>
              </a:rPr>
              <a:t>There is a right and wrong way to do nesting. In the example above, we opened the </a:t>
            </a:r>
            <a:r>
              <a:rPr lang="en" sz="1200">
                <a:solidFill>
                  <a:srgbClr val="333333"/>
                </a:solidFill>
                <a:highlight>
                  <a:srgbClr val="FFFFFF"/>
                </a:highlight>
                <a:latin typeface="Courier New"/>
                <a:ea typeface="Courier New"/>
                <a:cs typeface="Courier New"/>
                <a:sym typeface="Courier New"/>
              </a:rPr>
              <a:t>p</a:t>
            </a:r>
            <a:r>
              <a:rPr lang="en" sz="1200">
                <a:solidFill>
                  <a:srgbClr val="333333"/>
                </a:solidFill>
                <a:highlight>
                  <a:srgbClr val="FFFFFF"/>
                </a:highlight>
                <a:latin typeface="Arial"/>
                <a:ea typeface="Arial"/>
                <a:cs typeface="Arial"/>
                <a:sym typeface="Arial"/>
              </a:rPr>
              <a:t> element first, then opened the</a:t>
            </a:r>
            <a:r>
              <a:rPr b="1" lang="en" sz="1200">
                <a:solidFill>
                  <a:srgbClr val="333333"/>
                </a:solidFill>
                <a:highlight>
                  <a:srgbClr val="FFFFFF"/>
                </a:highlight>
                <a:latin typeface="Arial"/>
                <a:ea typeface="Arial"/>
                <a:cs typeface="Arial"/>
                <a:sym typeface="Arial"/>
              </a:rPr>
              <a:t> </a:t>
            </a:r>
            <a:r>
              <a:rPr b="1" lang="en" sz="1200">
                <a:solidFill>
                  <a:srgbClr val="333333"/>
                </a:solidFill>
                <a:highlight>
                  <a:srgbClr val="FFFFFF"/>
                </a:highlight>
                <a:latin typeface="Courier New"/>
                <a:ea typeface="Courier New"/>
                <a:cs typeface="Courier New"/>
                <a:sym typeface="Courier New"/>
              </a:rPr>
              <a:t>strong</a:t>
            </a:r>
            <a:r>
              <a:rPr b="1" lang="en" sz="1200">
                <a:solidFill>
                  <a:srgbClr val="333333"/>
                </a:solidFill>
                <a:highlight>
                  <a:srgbClr val="FFFFFF"/>
                </a:highlight>
                <a:latin typeface="Arial"/>
                <a:ea typeface="Arial"/>
                <a:cs typeface="Arial"/>
                <a:sym typeface="Arial"/>
              </a:rPr>
              <a:t> </a:t>
            </a:r>
            <a:r>
              <a:rPr lang="en" sz="1200">
                <a:solidFill>
                  <a:srgbClr val="333333"/>
                </a:solidFill>
                <a:highlight>
                  <a:srgbClr val="FFFFFF"/>
                </a:highlight>
                <a:latin typeface="Arial"/>
                <a:ea typeface="Arial"/>
                <a:cs typeface="Arial"/>
                <a:sym typeface="Arial"/>
              </a:rPr>
              <a:t>element. For proper nesting, we should close the </a:t>
            </a:r>
            <a:r>
              <a:rPr b="1" lang="en" sz="1200">
                <a:solidFill>
                  <a:srgbClr val="333333"/>
                </a:solidFill>
                <a:highlight>
                  <a:srgbClr val="FFFFFF"/>
                </a:highlight>
                <a:latin typeface="Courier New"/>
                <a:ea typeface="Courier New"/>
                <a:cs typeface="Courier New"/>
                <a:sym typeface="Courier New"/>
              </a:rPr>
              <a:t>strong</a:t>
            </a:r>
            <a:r>
              <a:rPr lang="en" sz="1200">
                <a:solidFill>
                  <a:srgbClr val="333333"/>
                </a:solidFill>
                <a:highlight>
                  <a:srgbClr val="FFFFFF"/>
                </a:highlight>
                <a:latin typeface="Arial"/>
                <a:ea typeface="Arial"/>
                <a:cs typeface="Arial"/>
                <a:sym typeface="Arial"/>
              </a:rPr>
              <a:t> element first, before closing the </a:t>
            </a:r>
            <a:r>
              <a:rPr lang="en" sz="1200">
                <a:solidFill>
                  <a:srgbClr val="333333"/>
                </a:solidFill>
                <a:highlight>
                  <a:srgbClr val="FFFFFF"/>
                </a:highlight>
                <a:latin typeface="Courier New"/>
                <a:ea typeface="Courier New"/>
                <a:cs typeface="Courier New"/>
                <a:sym typeface="Courier New"/>
              </a:rPr>
              <a:t>p</a:t>
            </a:r>
            <a:r>
              <a:rPr lang="en" sz="1200">
                <a:solidFill>
                  <a:srgbClr val="333333"/>
                </a:solidFill>
                <a:highlight>
                  <a:srgbClr val="FFFFFF"/>
                </a:highlight>
                <a:latin typeface="Arial"/>
                <a:ea typeface="Arial"/>
                <a:cs typeface="Arial"/>
                <a:sym typeface="Arial"/>
              </a:rPr>
              <a:t>.</a:t>
            </a:r>
            <a:endParaRPr sz="1200">
              <a:solidFill>
                <a:srgbClr val="333333"/>
              </a:solidFill>
              <a:highlight>
                <a:srgbClr val="FFFFFF"/>
              </a:highlight>
              <a:latin typeface="Arial"/>
              <a:ea typeface="Arial"/>
              <a:cs typeface="Arial"/>
              <a:sym typeface="Arial"/>
            </a:endParaRPr>
          </a:p>
          <a:p>
            <a:pPr indent="0" lvl="0" marL="0" rtl="0" algn="l">
              <a:lnSpc>
                <a:spcPct val="115000"/>
              </a:lnSpc>
              <a:spcBef>
                <a:spcPts val="1800"/>
              </a:spcBef>
              <a:spcAft>
                <a:spcPts val="0"/>
              </a:spcAft>
              <a:buNone/>
            </a:pPr>
            <a:r>
              <a:rPr lang="en" sz="1200">
                <a:solidFill>
                  <a:srgbClr val="333333"/>
                </a:solidFill>
                <a:highlight>
                  <a:srgbClr val="FFFFFF"/>
                </a:highlight>
                <a:latin typeface="Arial"/>
                <a:ea typeface="Arial"/>
                <a:cs typeface="Arial"/>
                <a:sym typeface="Arial"/>
              </a:rPr>
              <a:t>The following is an example of the </a:t>
            </a:r>
            <a:r>
              <a:rPr i="1" lang="en" sz="1200">
                <a:solidFill>
                  <a:srgbClr val="333333"/>
                </a:solidFill>
                <a:highlight>
                  <a:srgbClr val="FFFFFF"/>
                </a:highlight>
                <a:latin typeface="Arial"/>
                <a:ea typeface="Arial"/>
                <a:cs typeface="Arial"/>
                <a:sym typeface="Arial"/>
              </a:rPr>
              <a:t>wrong</a:t>
            </a:r>
            <a:r>
              <a:rPr lang="en" sz="1200">
                <a:solidFill>
                  <a:srgbClr val="333333"/>
                </a:solidFill>
                <a:highlight>
                  <a:srgbClr val="FFFFFF"/>
                </a:highlight>
                <a:latin typeface="Arial"/>
                <a:ea typeface="Arial"/>
                <a:cs typeface="Arial"/>
                <a:sym typeface="Arial"/>
              </a:rPr>
              <a:t> way to do nesting:</a:t>
            </a:r>
            <a:endParaRPr sz="1200">
              <a:solidFill>
                <a:srgbClr val="333333"/>
              </a:solidFill>
              <a:highlight>
                <a:srgbClr val="FFFFFF"/>
              </a:highlight>
              <a:latin typeface="Arial"/>
              <a:ea typeface="Arial"/>
              <a:cs typeface="Arial"/>
              <a:sym typeface="Arial"/>
            </a:endParaRPr>
          </a:p>
          <a:p>
            <a:pPr indent="0" lvl="0" marL="533400" marR="139700" rtl="0" algn="l">
              <a:lnSpc>
                <a:spcPct val="150000"/>
              </a:lnSpc>
              <a:spcBef>
                <a:spcPts val="1800"/>
              </a:spcBef>
              <a:spcAft>
                <a:spcPts val="0"/>
              </a:spcAft>
              <a:buNone/>
            </a:pPr>
            <a:r>
              <a:rPr lang="en" sz="1200">
                <a:solidFill>
                  <a:srgbClr val="999999"/>
                </a:solidFill>
                <a:highlight>
                  <a:srgbClr val="FEF7F7"/>
                </a:highlight>
                <a:latin typeface="Courier New"/>
                <a:ea typeface="Courier New"/>
                <a:cs typeface="Courier New"/>
                <a:sym typeface="Courier New"/>
              </a:rPr>
              <a:t>&lt;</a:t>
            </a:r>
            <a:r>
              <a:rPr lang="en" sz="1200">
                <a:solidFill>
                  <a:srgbClr val="990055"/>
                </a:solidFill>
                <a:highlight>
                  <a:srgbClr val="FEF7F7"/>
                </a:highlight>
                <a:latin typeface="Courier New"/>
                <a:ea typeface="Courier New"/>
                <a:cs typeface="Courier New"/>
                <a:sym typeface="Courier New"/>
              </a:rPr>
              <a:t>p</a:t>
            </a:r>
            <a:r>
              <a:rPr lang="en" sz="1200">
                <a:solidFill>
                  <a:srgbClr val="999999"/>
                </a:solidFill>
                <a:highlight>
                  <a:srgbClr val="FEF7F7"/>
                </a:highlight>
                <a:latin typeface="Courier New"/>
                <a:ea typeface="Courier New"/>
                <a:cs typeface="Courier New"/>
                <a:sym typeface="Courier New"/>
              </a:rPr>
              <a:t>&gt;</a:t>
            </a:r>
            <a:r>
              <a:rPr lang="en" sz="1200">
                <a:solidFill>
                  <a:srgbClr val="333333"/>
                </a:solidFill>
                <a:highlight>
                  <a:srgbClr val="FEF7F7"/>
                </a:highlight>
                <a:latin typeface="Courier New"/>
                <a:ea typeface="Courier New"/>
                <a:cs typeface="Courier New"/>
                <a:sym typeface="Courier New"/>
              </a:rPr>
              <a:t>My cat is </a:t>
            </a:r>
            <a:r>
              <a:rPr lang="en" sz="1200">
                <a:solidFill>
                  <a:srgbClr val="999999"/>
                </a:solidFill>
                <a:highlight>
                  <a:srgbClr val="FEF7F7"/>
                </a:highlight>
                <a:latin typeface="Courier New"/>
                <a:ea typeface="Courier New"/>
                <a:cs typeface="Courier New"/>
                <a:sym typeface="Courier New"/>
              </a:rPr>
              <a:t>&lt;</a:t>
            </a:r>
            <a:r>
              <a:rPr lang="en" sz="1200">
                <a:solidFill>
                  <a:srgbClr val="990055"/>
                </a:solidFill>
                <a:highlight>
                  <a:srgbClr val="FEF7F7"/>
                </a:highlight>
                <a:latin typeface="Courier New"/>
                <a:ea typeface="Courier New"/>
                <a:cs typeface="Courier New"/>
                <a:sym typeface="Courier New"/>
              </a:rPr>
              <a:t>strong</a:t>
            </a:r>
            <a:r>
              <a:rPr lang="en" sz="1200">
                <a:solidFill>
                  <a:srgbClr val="999999"/>
                </a:solidFill>
                <a:highlight>
                  <a:srgbClr val="FEF7F7"/>
                </a:highlight>
                <a:latin typeface="Courier New"/>
                <a:ea typeface="Courier New"/>
                <a:cs typeface="Courier New"/>
                <a:sym typeface="Courier New"/>
              </a:rPr>
              <a:t>&gt;</a:t>
            </a:r>
            <a:r>
              <a:rPr lang="en" sz="1200">
                <a:solidFill>
                  <a:srgbClr val="333333"/>
                </a:solidFill>
                <a:highlight>
                  <a:srgbClr val="FEF7F7"/>
                </a:highlight>
                <a:latin typeface="Courier New"/>
                <a:ea typeface="Courier New"/>
                <a:cs typeface="Courier New"/>
                <a:sym typeface="Courier New"/>
              </a:rPr>
              <a:t>very grumpy.</a:t>
            </a:r>
            <a:r>
              <a:rPr lang="en" sz="1200">
                <a:solidFill>
                  <a:srgbClr val="999999"/>
                </a:solidFill>
                <a:highlight>
                  <a:srgbClr val="FEF7F7"/>
                </a:highlight>
                <a:latin typeface="Courier New"/>
                <a:ea typeface="Courier New"/>
                <a:cs typeface="Courier New"/>
                <a:sym typeface="Courier New"/>
              </a:rPr>
              <a:t>&lt;/</a:t>
            </a:r>
            <a:r>
              <a:rPr lang="en" sz="1200">
                <a:solidFill>
                  <a:srgbClr val="990055"/>
                </a:solidFill>
                <a:highlight>
                  <a:srgbClr val="FEF7F7"/>
                </a:highlight>
                <a:latin typeface="Courier New"/>
                <a:ea typeface="Courier New"/>
                <a:cs typeface="Courier New"/>
                <a:sym typeface="Courier New"/>
              </a:rPr>
              <a:t>p</a:t>
            </a:r>
            <a:r>
              <a:rPr lang="en" sz="1200">
                <a:solidFill>
                  <a:srgbClr val="999999"/>
                </a:solidFill>
                <a:highlight>
                  <a:srgbClr val="FEF7F7"/>
                </a:highlight>
                <a:latin typeface="Courier New"/>
                <a:ea typeface="Courier New"/>
                <a:cs typeface="Courier New"/>
                <a:sym typeface="Courier New"/>
              </a:rPr>
              <a:t>&gt;&lt;/</a:t>
            </a:r>
            <a:r>
              <a:rPr lang="en" sz="1200">
                <a:solidFill>
                  <a:srgbClr val="990055"/>
                </a:solidFill>
                <a:highlight>
                  <a:srgbClr val="FEF7F7"/>
                </a:highlight>
                <a:latin typeface="Courier New"/>
                <a:ea typeface="Courier New"/>
                <a:cs typeface="Courier New"/>
                <a:sym typeface="Courier New"/>
              </a:rPr>
              <a:t>strong</a:t>
            </a:r>
            <a:r>
              <a:rPr lang="en" sz="1200">
                <a:solidFill>
                  <a:srgbClr val="999999"/>
                </a:solidFill>
                <a:highlight>
                  <a:srgbClr val="FEF7F7"/>
                </a:highlight>
                <a:latin typeface="Courier New"/>
                <a:ea typeface="Courier New"/>
                <a:cs typeface="Courier New"/>
                <a:sym typeface="Courier New"/>
              </a:rPr>
              <a:t>&gt;</a:t>
            </a:r>
            <a:endParaRPr sz="1200">
              <a:solidFill>
                <a:srgbClr val="999999"/>
              </a:solidFill>
              <a:highlight>
                <a:srgbClr val="FEF7F7"/>
              </a:highlight>
              <a:latin typeface="Courier New"/>
              <a:ea typeface="Courier New"/>
              <a:cs typeface="Courier New"/>
              <a:sym typeface="Courier New"/>
            </a:endParaRPr>
          </a:p>
          <a:p>
            <a:pPr indent="0" lvl="0" marL="0" rtl="0" algn="l">
              <a:lnSpc>
                <a:spcPct val="115000"/>
              </a:lnSpc>
              <a:spcBef>
                <a:spcPts val="1500"/>
              </a:spcBef>
              <a:spcAft>
                <a:spcPts val="1800"/>
              </a:spcAft>
              <a:buNone/>
            </a:pPr>
            <a:r>
              <a:rPr lang="en" sz="1200">
                <a:solidFill>
                  <a:srgbClr val="333333"/>
                </a:solidFill>
                <a:highlight>
                  <a:srgbClr val="FFFFFF"/>
                </a:highlight>
                <a:latin typeface="Arial"/>
                <a:ea typeface="Arial"/>
                <a:cs typeface="Arial"/>
                <a:sym typeface="Arial"/>
              </a:rPr>
              <a:t>The </a:t>
            </a:r>
            <a:r>
              <a:rPr b="1" lang="en" sz="1200">
                <a:solidFill>
                  <a:srgbClr val="333333"/>
                </a:solidFill>
                <a:highlight>
                  <a:srgbClr val="FFFFFF"/>
                </a:highlight>
                <a:latin typeface="Arial"/>
                <a:ea typeface="Arial"/>
                <a:cs typeface="Arial"/>
                <a:sym typeface="Arial"/>
              </a:rPr>
              <a:t>tags have to open and close in a way that they are inside or outside one another</a:t>
            </a:r>
            <a:r>
              <a:rPr lang="en" sz="1200">
                <a:solidFill>
                  <a:srgbClr val="333333"/>
                </a:solidFill>
                <a:highlight>
                  <a:srgbClr val="FFFFFF"/>
                </a:highlight>
                <a:latin typeface="Arial"/>
                <a:ea typeface="Arial"/>
                <a:cs typeface="Arial"/>
                <a:sym typeface="Arial"/>
              </a:rPr>
              <a:t>. With the kind of overlap in the example above, the browser has to guess at your intent. This kind of guessing can result in unexpected results</a:t>
            </a:r>
            <a:endParaRPr sz="1500">
              <a:solidFill>
                <a:srgbClr val="0000CD"/>
              </a:solidFill>
              <a:highlight>
                <a:srgbClr val="FFFFFF"/>
              </a:highlight>
              <a:latin typeface="Verdana"/>
              <a:ea typeface="Verdana"/>
              <a:cs typeface="Verdana"/>
              <a:sym typeface="Verdan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4"/>
          <p:cNvSpPr txBox="1"/>
          <p:nvPr>
            <p:ph type="title"/>
          </p:nvPr>
        </p:nvSpPr>
        <p:spPr>
          <a:xfrm>
            <a:off x="98250" y="16350"/>
            <a:ext cx="8826600" cy="60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0"/>
              <a:buFont typeface="Oswald"/>
              <a:buNone/>
            </a:pPr>
            <a:r>
              <a:rPr b="0" i="0" lang="en" sz="3000" u="none" cap="none" strike="noStrike">
                <a:solidFill>
                  <a:srgbClr val="000000"/>
                </a:solidFill>
                <a:latin typeface="Oswald"/>
                <a:ea typeface="Oswald"/>
                <a:cs typeface="Oswald"/>
                <a:sym typeface="Oswald"/>
              </a:rPr>
              <a:t>Topics</a:t>
            </a:r>
            <a:endParaRPr b="0" i="0" sz="3000" u="none" cap="none" strike="noStrike">
              <a:solidFill>
                <a:srgbClr val="000000"/>
              </a:solidFill>
              <a:latin typeface="Oswald"/>
              <a:ea typeface="Oswald"/>
              <a:cs typeface="Oswald"/>
              <a:sym typeface="Oswald"/>
            </a:endParaRPr>
          </a:p>
        </p:txBody>
      </p:sp>
      <p:sp>
        <p:nvSpPr>
          <p:cNvPr id="75" name="Google Shape;75;p14"/>
          <p:cNvSpPr txBox="1"/>
          <p:nvPr>
            <p:ph idx="4294967295" type="body"/>
          </p:nvPr>
        </p:nvSpPr>
        <p:spPr>
          <a:xfrm>
            <a:off x="311700" y="1117150"/>
            <a:ext cx="8520600" cy="3416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sz="2400">
              <a:solidFill>
                <a:schemeClr val="dk1"/>
              </a:solidFill>
              <a:latin typeface="Oswald"/>
              <a:ea typeface="Oswald"/>
              <a:cs typeface="Oswald"/>
              <a:sym typeface="Oswald"/>
            </a:endParaRPr>
          </a:p>
          <a:p>
            <a:pPr indent="-381000" lvl="1" marL="914400" marR="0" rtl="0" algn="l">
              <a:lnSpc>
                <a:spcPct val="115000"/>
              </a:lnSpc>
              <a:spcBef>
                <a:spcPts val="0"/>
              </a:spcBef>
              <a:spcAft>
                <a:spcPts val="0"/>
              </a:spcAft>
              <a:buClr>
                <a:schemeClr val="dk1"/>
              </a:buClr>
              <a:buSzPts val="2400"/>
              <a:buFont typeface="Oswald"/>
              <a:buChar char="○"/>
            </a:pPr>
            <a:r>
              <a:rPr b="1" lang="en" sz="2400">
                <a:solidFill>
                  <a:schemeClr val="dk1"/>
                </a:solidFill>
                <a:latin typeface="Oswald"/>
                <a:ea typeface="Oswald"/>
                <a:cs typeface="Oswald"/>
                <a:sym typeface="Oswald"/>
              </a:rPr>
              <a:t>Introduction</a:t>
            </a:r>
            <a:endParaRPr b="1" sz="2400">
              <a:solidFill>
                <a:schemeClr val="dk1"/>
              </a:solidFill>
              <a:latin typeface="Oswald"/>
              <a:ea typeface="Oswald"/>
              <a:cs typeface="Oswald"/>
              <a:sym typeface="Oswald"/>
            </a:endParaRPr>
          </a:p>
          <a:p>
            <a:pPr indent="-381000" lvl="1" marL="914400" marR="0" rtl="0" algn="l">
              <a:lnSpc>
                <a:spcPct val="115000"/>
              </a:lnSpc>
              <a:spcBef>
                <a:spcPts val="0"/>
              </a:spcBef>
              <a:spcAft>
                <a:spcPts val="0"/>
              </a:spcAft>
              <a:buClr>
                <a:schemeClr val="dk1"/>
              </a:buClr>
              <a:buSzPts val="2400"/>
              <a:buFont typeface="Oswald"/>
              <a:buChar char="○"/>
            </a:pPr>
            <a:r>
              <a:rPr b="1" lang="en" sz="2400">
                <a:solidFill>
                  <a:schemeClr val="dk1"/>
                </a:solidFill>
                <a:latin typeface="Oswald"/>
                <a:ea typeface="Oswald"/>
                <a:cs typeface="Oswald"/>
                <a:sym typeface="Oswald"/>
              </a:rPr>
              <a:t>History of JavaScript</a:t>
            </a:r>
            <a:endParaRPr b="1" sz="2400">
              <a:solidFill>
                <a:schemeClr val="dk1"/>
              </a:solidFill>
              <a:latin typeface="Oswald"/>
              <a:ea typeface="Oswald"/>
              <a:cs typeface="Oswald"/>
              <a:sym typeface="Oswald"/>
            </a:endParaRPr>
          </a:p>
          <a:p>
            <a:pPr indent="-381000" lvl="1" marL="914400" marR="0" rtl="0" algn="l">
              <a:lnSpc>
                <a:spcPct val="115000"/>
              </a:lnSpc>
              <a:spcBef>
                <a:spcPts val="0"/>
              </a:spcBef>
              <a:spcAft>
                <a:spcPts val="0"/>
              </a:spcAft>
              <a:buClr>
                <a:schemeClr val="dk1"/>
              </a:buClr>
              <a:buSzPts val="2400"/>
              <a:buFont typeface="Oswald"/>
              <a:buChar char="○"/>
            </a:pPr>
            <a:r>
              <a:rPr b="1" lang="en" sz="2400">
                <a:solidFill>
                  <a:schemeClr val="dk1"/>
                </a:solidFill>
                <a:latin typeface="Oswald"/>
                <a:ea typeface="Oswald"/>
                <a:cs typeface="Oswald"/>
                <a:sym typeface="Oswald"/>
              </a:rPr>
              <a:t>Browser Debugging Tools</a:t>
            </a:r>
            <a:endParaRPr b="1" sz="2400">
              <a:solidFill>
                <a:schemeClr val="dk1"/>
              </a:solidFill>
              <a:latin typeface="Oswald"/>
              <a:ea typeface="Oswald"/>
              <a:cs typeface="Oswald"/>
              <a:sym typeface="Oswald"/>
            </a:endParaRPr>
          </a:p>
          <a:p>
            <a:pPr indent="-381000" lvl="1" marL="914400" marR="0" rtl="0" algn="l">
              <a:lnSpc>
                <a:spcPct val="115000"/>
              </a:lnSpc>
              <a:spcBef>
                <a:spcPts val="0"/>
              </a:spcBef>
              <a:spcAft>
                <a:spcPts val="0"/>
              </a:spcAft>
              <a:buClr>
                <a:schemeClr val="dk1"/>
              </a:buClr>
              <a:buSzPts val="2400"/>
              <a:buFont typeface="Oswald"/>
              <a:buChar char="○"/>
            </a:pPr>
            <a:r>
              <a:rPr b="1" lang="en" sz="2400">
                <a:solidFill>
                  <a:schemeClr val="dk1"/>
                </a:solidFill>
                <a:latin typeface="Oswald"/>
                <a:ea typeface="Oswald"/>
                <a:cs typeface="Oswald"/>
                <a:sym typeface="Oswald"/>
              </a:rPr>
              <a:t>The JavaScript Console</a:t>
            </a:r>
            <a:endParaRPr b="1" sz="2400">
              <a:solidFill>
                <a:schemeClr val="dk1"/>
              </a:solidFill>
              <a:latin typeface="Oswald"/>
              <a:ea typeface="Oswald"/>
              <a:cs typeface="Oswald"/>
              <a:sym typeface="Oswald"/>
            </a:endParaRPr>
          </a:p>
          <a:p>
            <a:pPr indent="-349250" lvl="2" marL="1371600" marR="0" rtl="0" algn="l">
              <a:lnSpc>
                <a:spcPct val="115000"/>
              </a:lnSpc>
              <a:spcBef>
                <a:spcPts val="0"/>
              </a:spcBef>
              <a:spcAft>
                <a:spcPts val="0"/>
              </a:spcAft>
              <a:buClr>
                <a:schemeClr val="dk1"/>
              </a:buClr>
              <a:buSzPts val="1900"/>
              <a:buFont typeface="Oswald"/>
              <a:buChar char="■"/>
            </a:pPr>
            <a:r>
              <a:rPr b="1" lang="en" sz="1900">
                <a:solidFill>
                  <a:schemeClr val="dk1"/>
                </a:solidFill>
                <a:latin typeface="Oswald"/>
                <a:ea typeface="Oswald"/>
                <a:cs typeface="Oswald"/>
                <a:sym typeface="Oswald"/>
              </a:rPr>
              <a:t>Console.log</a:t>
            </a:r>
            <a:endParaRPr b="1" sz="1900">
              <a:solidFill>
                <a:schemeClr val="dk1"/>
              </a:solidFill>
              <a:latin typeface="Oswald"/>
              <a:ea typeface="Oswald"/>
              <a:cs typeface="Oswald"/>
              <a:sym typeface="Oswald"/>
            </a:endParaRPr>
          </a:p>
          <a:p>
            <a:pPr indent="-349250" lvl="2" marL="1371600" marR="0" rtl="0" algn="l">
              <a:lnSpc>
                <a:spcPct val="115000"/>
              </a:lnSpc>
              <a:spcBef>
                <a:spcPts val="0"/>
              </a:spcBef>
              <a:spcAft>
                <a:spcPts val="0"/>
              </a:spcAft>
              <a:buClr>
                <a:schemeClr val="dk1"/>
              </a:buClr>
              <a:buSzPts val="1900"/>
              <a:buFont typeface="Oswald"/>
              <a:buChar char="■"/>
            </a:pPr>
            <a:r>
              <a:rPr b="1" lang="en" sz="1900">
                <a:solidFill>
                  <a:schemeClr val="dk1"/>
                </a:solidFill>
                <a:latin typeface="Oswald"/>
                <a:ea typeface="Oswald"/>
                <a:cs typeface="Oswald"/>
                <a:sym typeface="Oswald"/>
              </a:rPr>
              <a:t>Syntax Examples</a:t>
            </a:r>
            <a:endParaRPr b="1" sz="1900">
              <a:solidFill>
                <a:schemeClr val="dk1"/>
              </a:solidFill>
              <a:latin typeface="Oswald"/>
              <a:ea typeface="Oswald"/>
              <a:cs typeface="Oswald"/>
              <a:sym typeface="Oswa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F3F3F3"/>
                </a:solidFill>
                <a:latin typeface="Oswald"/>
                <a:ea typeface="Oswald"/>
                <a:cs typeface="Oswald"/>
                <a:sym typeface="Oswald"/>
              </a:rPr>
              <a:t>Block vs Inline Elements</a:t>
            </a:r>
            <a:endParaRPr b="1" sz="2200">
              <a:solidFill>
                <a:srgbClr val="F3F3F3"/>
              </a:solidFill>
              <a:latin typeface="Oswald"/>
              <a:ea typeface="Oswald"/>
              <a:cs typeface="Oswald"/>
              <a:sym typeface="Oswald"/>
            </a:endParaRPr>
          </a:p>
        </p:txBody>
      </p:sp>
      <p:sp>
        <p:nvSpPr>
          <p:cNvPr id="192" name="Google Shape;192;p32"/>
          <p:cNvSpPr txBox="1"/>
          <p:nvPr>
            <p:ph type="title"/>
          </p:nvPr>
        </p:nvSpPr>
        <p:spPr>
          <a:xfrm>
            <a:off x="226075" y="738800"/>
            <a:ext cx="8826600" cy="37479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333333"/>
                </a:solidFill>
                <a:highlight>
                  <a:srgbClr val="FFFFFF"/>
                </a:highlight>
                <a:latin typeface="Arial"/>
                <a:ea typeface="Arial"/>
                <a:cs typeface="Arial"/>
                <a:sym typeface="Arial"/>
              </a:rPr>
              <a:t>There are two important categories of elements to know in HTML: block-level elements and inline elements.</a:t>
            </a:r>
            <a:endParaRPr sz="1200">
              <a:solidFill>
                <a:srgbClr val="333333"/>
              </a:solidFill>
              <a:highlight>
                <a:srgbClr val="FFFFFF"/>
              </a:highlight>
              <a:latin typeface="Arial"/>
              <a:ea typeface="Arial"/>
              <a:cs typeface="Arial"/>
              <a:sym typeface="Arial"/>
            </a:endParaRPr>
          </a:p>
          <a:p>
            <a:pPr indent="-304800" lvl="0" marL="457200" rtl="0" algn="l">
              <a:lnSpc>
                <a:spcPct val="115000"/>
              </a:lnSpc>
              <a:spcBef>
                <a:spcPts val="1800"/>
              </a:spcBef>
              <a:spcAft>
                <a:spcPts val="0"/>
              </a:spcAft>
              <a:buClr>
                <a:srgbClr val="333333"/>
              </a:buClr>
              <a:buSzPts val="1200"/>
              <a:buFont typeface="Arial"/>
              <a:buChar char="●"/>
            </a:pPr>
            <a:r>
              <a:rPr b="1" lang="en" sz="1200">
                <a:solidFill>
                  <a:srgbClr val="333333"/>
                </a:solidFill>
                <a:highlight>
                  <a:srgbClr val="FFFFFF"/>
                </a:highlight>
                <a:latin typeface="Arial"/>
                <a:ea typeface="Arial"/>
                <a:cs typeface="Arial"/>
                <a:sym typeface="Arial"/>
              </a:rPr>
              <a:t>Block-level elements </a:t>
            </a:r>
            <a:r>
              <a:rPr lang="en" sz="1200">
                <a:solidFill>
                  <a:srgbClr val="333333"/>
                </a:solidFill>
                <a:highlight>
                  <a:srgbClr val="FFFFFF"/>
                </a:highlight>
                <a:latin typeface="Arial"/>
                <a:ea typeface="Arial"/>
                <a:cs typeface="Arial"/>
                <a:sym typeface="Arial"/>
              </a:rPr>
              <a:t>form a visible block on a page. A block-level element appears on a </a:t>
            </a:r>
            <a:r>
              <a:rPr b="1" lang="en" sz="1200">
                <a:solidFill>
                  <a:srgbClr val="333333"/>
                </a:solidFill>
                <a:highlight>
                  <a:srgbClr val="FFFFFF"/>
                </a:highlight>
                <a:latin typeface="Arial"/>
                <a:ea typeface="Arial"/>
                <a:cs typeface="Arial"/>
                <a:sym typeface="Arial"/>
              </a:rPr>
              <a:t>new line </a:t>
            </a:r>
            <a:r>
              <a:rPr lang="en" sz="1200">
                <a:solidFill>
                  <a:srgbClr val="333333"/>
                </a:solidFill>
                <a:highlight>
                  <a:srgbClr val="FFFFFF"/>
                </a:highlight>
                <a:latin typeface="Arial"/>
                <a:ea typeface="Arial"/>
                <a:cs typeface="Arial"/>
                <a:sym typeface="Arial"/>
              </a:rPr>
              <a:t>following the content that precedes it. Any content that follows a block-level element also appears on a new line. Block-level elements are usually structural elements on the page. For example, a block-level element might represent headings, paragraphs, lists, navigation menus, or footers. A block-level element wouldn't be nested inside an inline element, but it might be nested inside another block-level element.</a:t>
            </a:r>
            <a:br>
              <a:rPr lang="en" sz="1200">
                <a:solidFill>
                  <a:srgbClr val="333333"/>
                </a:solidFill>
                <a:highlight>
                  <a:srgbClr val="FFFFFF"/>
                </a:highlight>
                <a:latin typeface="Arial"/>
                <a:ea typeface="Arial"/>
                <a:cs typeface="Arial"/>
                <a:sym typeface="Arial"/>
              </a:rPr>
            </a:br>
            <a:endParaRPr sz="1200">
              <a:solidFill>
                <a:srgbClr val="333333"/>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333333"/>
              </a:buClr>
              <a:buSzPts val="1200"/>
              <a:buFont typeface="Arial"/>
              <a:buChar char="●"/>
            </a:pPr>
            <a:r>
              <a:rPr b="1" lang="en" sz="1200">
                <a:solidFill>
                  <a:srgbClr val="333333"/>
                </a:solidFill>
                <a:highlight>
                  <a:srgbClr val="FFFFFF"/>
                </a:highlight>
                <a:latin typeface="Arial"/>
                <a:ea typeface="Arial"/>
                <a:cs typeface="Arial"/>
                <a:sym typeface="Arial"/>
              </a:rPr>
              <a:t>Inline elements</a:t>
            </a:r>
            <a:r>
              <a:rPr lang="en" sz="1200">
                <a:solidFill>
                  <a:srgbClr val="333333"/>
                </a:solidFill>
                <a:highlight>
                  <a:srgbClr val="FFFFFF"/>
                </a:highlight>
                <a:latin typeface="Arial"/>
                <a:ea typeface="Arial"/>
                <a:cs typeface="Arial"/>
                <a:sym typeface="Arial"/>
              </a:rPr>
              <a:t> are contained within block-level elements, and surround only small parts of the document’s content. (not entire paragraphs or groupings of content) An inline element will not cause a new line to appear in the document. It is typically used with text. For example, as an </a:t>
            </a:r>
            <a:r>
              <a:rPr lang="en" sz="1200">
                <a:solidFill>
                  <a:srgbClr val="3D7E9A"/>
                </a:solidFill>
                <a:highlight>
                  <a:srgbClr val="FFFFFF"/>
                </a:highlight>
                <a:uFill>
                  <a:noFill/>
                </a:uFill>
                <a:latin typeface="Courier New"/>
                <a:ea typeface="Courier New"/>
                <a:cs typeface="Courier New"/>
                <a:sym typeface="Courier New"/>
                <a:hlinkClick r:id="rId3">
                  <a:extLst>
                    <a:ext uri="{A12FA001-AC4F-418D-AE19-62706E023703}">
                      <ahyp:hlinkClr val="tx"/>
                    </a:ext>
                  </a:extLst>
                </a:hlinkClick>
              </a:rPr>
              <a:t>&lt;a&gt;</a:t>
            </a:r>
            <a:r>
              <a:rPr lang="en" sz="1200">
                <a:solidFill>
                  <a:srgbClr val="333333"/>
                </a:solidFill>
                <a:highlight>
                  <a:srgbClr val="FFFFFF"/>
                </a:highlight>
                <a:latin typeface="Arial"/>
                <a:ea typeface="Arial"/>
                <a:cs typeface="Arial"/>
                <a:sym typeface="Arial"/>
              </a:rPr>
              <a:t> element (hyperlink) or emphasis elements such as </a:t>
            </a:r>
            <a:r>
              <a:rPr lang="en" sz="1200">
                <a:solidFill>
                  <a:srgbClr val="3D7E9A"/>
                </a:solidFill>
                <a:highlight>
                  <a:srgbClr val="FFFFFF"/>
                </a:highlight>
                <a:uFill>
                  <a:noFill/>
                </a:uFill>
                <a:latin typeface="Courier New"/>
                <a:ea typeface="Courier New"/>
                <a:cs typeface="Courier New"/>
                <a:sym typeface="Courier New"/>
                <a:hlinkClick r:id="rId4">
                  <a:extLst>
                    <a:ext uri="{A12FA001-AC4F-418D-AE19-62706E023703}">
                      <ahyp:hlinkClr val="tx"/>
                    </a:ext>
                  </a:extLst>
                </a:hlinkClick>
              </a:rPr>
              <a:t>&lt;em&gt;</a:t>
            </a:r>
            <a:r>
              <a:rPr lang="en" sz="1200">
                <a:solidFill>
                  <a:srgbClr val="333333"/>
                </a:solidFill>
                <a:highlight>
                  <a:srgbClr val="FFFFFF"/>
                </a:highlight>
                <a:latin typeface="Arial"/>
                <a:ea typeface="Arial"/>
                <a:cs typeface="Arial"/>
                <a:sym typeface="Arial"/>
              </a:rPr>
              <a:t> or </a:t>
            </a:r>
            <a:r>
              <a:rPr lang="en" sz="1200">
                <a:solidFill>
                  <a:srgbClr val="3D7E9A"/>
                </a:solidFill>
                <a:highlight>
                  <a:srgbClr val="FFFFFF"/>
                </a:highlight>
                <a:uFill>
                  <a:noFill/>
                </a:uFill>
                <a:latin typeface="Courier New"/>
                <a:ea typeface="Courier New"/>
                <a:cs typeface="Courier New"/>
                <a:sym typeface="Courier New"/>
                <a:hlinkClick r:id="rId5">
                  <a:extLst>
                    <a:ext uri="{A12FA001-AC4F-418D-AE19-62706E023703}">
                      <ahyp:hlinkClr val="tx"/>
                    </a:ext>
                  </a:extLst>
                </a:hlinkClick>
              </a:rPr>
              <a:t>&lt;strong&gt;</a:t>
            </a:r>
            <a:r>
              <a:rPr lang="en" sz="1200">
                <a:solidFill>
                  <a:srgbClr val="333333"/>
                </a:solidFill>
                <a:highlight>
                  <a:srgbClr val="FFFFFF"/>
                </a:highlight>
                <a:latin typeface="Arial"/>
                <a:ea typeface="Arial"/>
                <a:cs typeface="Arial"/>
                <a:sym typeface="Arial"/>
              </a:rPr>
              <a:t>.</a:t>
            </a:r>
            <a:endParaRPr sz="1200">
              <a:solidFill>
                <a:srgbClr val="333333"/>
              </a:solidFill>
              <a:highlight>
                <a:srgbClr val="FFFFFF"/>
              </a:highlight>
              <a:latin typeface="Arial"/>
              <a:ea typeface="Arial"/>
              <a:cs typeface="Arial"/>
              <a:sym typeface="Arial"/>
            </a:endParaRPr>
          </a:p>
          <a:p>
            <a:pPr indent="0" lvl="0" marL="0" rtl="0" algn="l">
              <a:lnSpc>
                <a:spcPct val="115000"/>
              </a:lnSpc>
              <a:spcBef>
                <a:spcPts val="4100"/>
              </a:spcBef>
              <a:spcAft>
                <a:spcPts val="1800"/>
              </a:spcAft>
              <a:buNone/>
            </a:pPr>
            <a:r>
              <a:t/>
            </a:r>
            <a:endParaRPr sz="1200">
              <a:solidFill>
                <a:srgbClr val="333333"/>
              </a:solidFill>
              <a:highlight>
                <a:srgbClr val="FFFFFF"/>
              </a:highlight>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F3F3F3"/>
                </a:solidFill>
                <a:latin typeface="Oswald"/>
                <a:ea typeface="Oswald"/>
                <a:cs typeface="Oswald"/>
                <a:sym typeface="Oswald"/>
              </a:rPr>
              <a:t>Block vs Inline Elements cont..</a:t>
            </a:r>
            <a:endParaRPr b="1" sz="2200">
              <a:solidFill>
                <a:srgbClr val="F3F3F3"/>
              </a:solidFill>
              <a:latin typeface="Oswald"/>
              <a:ea typeface="Oswald"/>
              <a:cs typeface="Oswald"/>
              <a:sym typeface="Oswald"/>
            </a:endParaRPr>
          </a:p>
        </p:txBody>
      </p:sp>
      <p:sp>
        <p:nvSpPr>
          <p:cNvPr id="198" name="Google Shape;198;p33"/>
          <p:cNvSpPr txBox="1"/>
          <p:nvPr>
            <p:ph type="title"/>
          </p:nvPr>
        </p:nvSpPr>
        <p:spPr>
          <a:xfrm>
            <a:off x="158700" y="2463200"/>
            <a:ext cx="8826600" cy="913500"/>
          </a:xfrm>
          <a:prstGeom prst="rect">
            <a:avLst/>
          </a:prstGeom>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333333"/>
              </a:buClr>
              <a:buSzPts val="1200"/>
              <a:buFont typeface="Arial"/>
              <a:buChar char="●"/>
            </a:pPr>
            <a:r>
              <a:rPr lang="en" sz="1200">
                <a:solidFill>
                  <a:srgbClr val="3D7E9A"/>
                </a:solidFill>
                <a:highlight>
                  <a:srgbClr val="FFFFFF"/>
                </a:highlight>
                <a:uFill>
                  <a:noFill/>
                </a:uFill>
                <a:latin typeface="Courier New"/>
                <a:ea typeface="Courier New"/>
                <a:cs typeface="Courier New"/>
                <a:sym typeface="Courier New"/>
                <a:hlinkClick r:id="rId3">
                  <a:extLst>
                    <a:ext uri="{A12FA001-AC4F-418D-AE19-62706E023703}">
                      <ahyp:hlinkClr val="tx"/>
                    </a:ext>
                  </a:extLst>
                </a:hlinkClick>
              </a:rPr>
              <a:t>&lt;em&gt;</a:t>
            </a:r>
            <a:r>
              <a:rPr lang="en" sz="1200">
                <a:solidFill>
                  <a:srgbClr val="333333"/>
                </a:solidFill>
                <a:highlight>
                  <a:srgbClr val="FFFFFF"/>
                </a:highlight>
                <a:latin typeface="Arial"/>
                <a:ea typeface="Arial"/>
                <a:cs typeface="Arial"/>
                <a:sym typeface="Arial"/>
              </a:rPr>
              <a:t> is an inline element. As you see below, the first three elements sit on the same line, with no space in between. On the other hand, </a:t>
            </a:r>
            <a:r>
              <a:rPr lang="en" sz="1200">
                <a:solidFill>
                  <a:srgbClr val="3D7E9A"/>
                </a:solidFill>
                <a:highlight>
                  <a:srgbClr val="FFFFFF"/>
                </a:highlight>
                <a:uFill>
                  <a:noFill/>
                </a:uFill>
                <a:latin typeface="Courier New"/>
                <a:ea typeface="Courier New"/>
                <a:cs typeface="Courier New"/>
                <a:sym typeface="Courier New"/>
                <a:hlinkClick r:id="rId4">
                  <a:extLst>
                    <a:ext uri="{A12FA001-AC4F-418D-AE19-62706E023703}">
                      <ahyp:hlinkClr val="tx"/>
                    </a:ext>
                  </a:extLst>
                </a:hlinkClick>
              </a:rPr>
              <a:t>&lt;p&gt;</a:t>
            </a:r>
            <a:r>
              <a:rPr lang="en" sz="1200">
                <a:solidFill>
                  <a:srgbClr val="333333"/>
                </a:solidFill>
                <a:highlight>
                  <a:srgbClr val="FFFFFF"/>
                </a:highlight>
                <a:latin typeface="Arial"/>
                <a:ea typeface="Arial"/>
                <a:cs typeface="Arial"/>
                <a:sym typeface="Arial"/>
              </a:rPr>
              <a:t> is a block-level element. Each </a:t>
            </a:r>
            <a:r>
              <a:rPr i="1" lang="en" sz="1200">
                <a:solidFill>
                  <a:srgbClr val="333333"/>
                </a:solidFill>
                <a:highlight>
                  <a:srgbClr val="FFFFFF"/>
                </a:highlight>
                <a:latin typeface="Arial"/>
                <a:ea typeface="Arial"/>
                <a:cs typeface="Arial"/>
                <a:sym typeface="Arial"/>
              </a:rPr>
              <a:t>p</a:t>
            </a:r>
            <a:r>
              <a:rPr lang="en" sz="1200">
                <a:solidFill>
                  <a:srgbClr val="333333"/>
                </a:solidFill>
                <a:highlight>
                  <a:srgbClr val="FFFFFF"/>
                </a:highlight>
                <a:latin typeface="Arial"/>
                <a:ea typeface="Arial"/>
                <a:cs typeface="Arial"/>
                <a:sym typeface="Arial"/>
              </a:rPr>
              <a:t> element appears on a new line, with space above and below. (The spacing is due to default </a:t>
            </a:r>
            <a:r>
              <a:rPr lang="en" sz="1200">
                <a:solidFill>
                  <a:srgbClr val="3D7E9A"/>
                </a:solidFill>
                <a:highlight>
                  <a:srgbClr val="FFFFFF"/>
                </a:highlight>
                <a:uFill>
                  <a:noFill/>
                </a:uFill>
                <a:latin typeface="Arial"/>
                <a:ea typeface="Arial"/>
                <a:cs typeface="Arial"/>
                <a:sym typeface="Arial"/>
                <a:hlinkClick r:id="rId5">
                  <a:extLst>
                    <a:ext uri="{A12FA001-AC4F-418D-AE19-62706E023703}">
                      <ahyp:hlinkClr val="tx"/>
                    </a:ext>
                  </a:extLst>
                </a:hlinkClick>
              </a:rPr>
              <a:t>CSS styling</a:t>
            </a:r>
            <a:r>
              <a:rPr lang="en" sz="1200">
                <a:solidFill>
                  <a:srgbClr val="333333"/>
                </a:solidFill>
                <a:highlight>
                  <a:srgbClr val="FFFFFF"/>
                </a:highlight>
                <a:latin typeface="Arial"/>
                <a:ea typeface="Arial"/>
                <a:cs typeface="Arial"/>
                <a:sym typeface="Arial"/>
              </a:rPr>
              <a:t> that the browser applies to paragraphs.)</a:t>
            </a:r>
            <a:endParaRPr sz="1200">
              <a:solidFill>
                <a:srgbClr val="333333"/>
              </a:solidFill>
              <a:highlight>
                <a:srgbClr val="FFFFFF"/>
              </a:highlight>
              <a:latin typeface="Arial"/>
              <a:ea typeface="Arial"/>
              <a:cs typeface="Arial"/>
              <a:sym typeface="Arial"/>
            </a:endParaRPr>
          </a:p>
          <a:p>
            <a:pPr indent="0" lvl="0" marL="0" rtl="0" algn="l">
              <a:lnSpc>
                <a:spcPct val="115000"/>
              </a:lnSpc>
              <a:spcBef>
                <a:spcPts val="4100"/>
              </a:spcBef>
              <a:spcAft>
                <a:spcPts val="1800"/>
              </a:spcAft>
              <a:buNone/>
            </a:pPr>
            <a:r>
              <a:t/>
            </a:r>
            <a:endParaRPr sz="1200">
              <a:solidFill>
                <a:srgbClr val="333333"/>
              </a:solidFill>
              <a:highlight>
                <a:srgbClr val="FFFFFF"/>
              </a:highlight>
              <a:latin typeface="Arial"/>
              <a:ea typeface="Arial"/>
              <a:cs typeface="Arial"/>
              <a:sym typeface="Arial"/>
            </a:endParaRPr>
          </a:p>
        </p:txBody>
      </p:sp>
      <p:pic>
        <p:nvPicPr>
          <p:cNvPr id="199" name="Google Shape;199;p33"/>
          <p:cNvPicPr preferRelativeResize="0"/>
          <p:nvPr/>
        </p:nvPicPr>
        <p:blipFill>
          <a:blip r:embed="rId6">
            <a:alphaModFix/>
          </a:blip>
          <a:stretch>
            <a:fillRect/>
          </a:stretch>
        </p:blipFill>
        <p:spPr>
          <a:xfrm>
            <a:off x="883625" y="796250"/>
            <a:ext cx="7050025" cy="1261150"/>
          </a:xfrm>
          <a:prstGeom prst="rect">
            <a:avLst/>
          </a:prstGeom>
          <a:noFill/>
          <a:ln>
            <a:noFill/>
          </a:ln>
        </p:spPr>
      </p:pic>
      <p:pic>
        <p:nvPicPr>
          <p:cNvPr id="200" name="Google Shape;200;p33"/>
          <p:cNvPicPr preferRelativeResize="0"/>
          <p:nvPr/>
        </p:nvPicPr>
        <p:blipFill>
          <a:blip r:embed="rId7">
            <a:alphaModFix/>
          </a:blip>
          <a:stretch>
            <a:fillRect/>
          </a:stretch>
        </p:blipFill>
        <p:spPr>
          <a:xfrm>
            <a:off x="883625" y="2909400"/>
            <a:ext cx="7268374" cy="1825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F3F3F3"/>
                </a:solidFill>
                <a:latin typeface="Oswald"/>
                <a:ea typeface="Oswald"/>
                <a:cs typeface="Oswald"/>
                <a:sym typeface="Oswald"/>
              </a:rPr>
              <a:t>HTML Comments</a:t>
            </a:r>
            <a:endParaRPr b="1" sz="2200">
              <a:solidFill>
                <a:srgbClr val="F3F3F3"/>
              </a:solidFill>
              <a:latin typeface="Oswald"/>
              <a:ea typeface="Oswald"/>
              <a:cs typeface="Oswald"/>
              <a:sym typeface="Oswald"/>
            </a:endParaRPr>
          </a:p>
        </p:txBody>
      </p:sp>
      <p:sp>
        <p:nvSpPr>
          <p:cNvPr id="206" name="Google Shape;206;p34"/>
          <p:cNvSpPr txBox="1"/>
          <p:nvPr>
            <p:ph type="title"/>
          </p:nvPr>
        </p:nvSpPr>
        <p:spPr>
          <a:xfrm>
            <a:off x="158700" y="1429450"/>
            <a:ext cx="8826600" cy="1549200"/>
          </a:xfrm>
          <a:prstGeom prst="rect">
            <a:avLst/>
          </a:prstGeom>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333333"/>
              </a:buClr>
              <a:buSzPts val="1200"/>
              <a:buFont typeface="Arial"/>
              <a:buChar char="●"/>
            </a:pPr>
            <a:r>
              <a:rPr lang="en" sz="1200">
                <a:solidFill>
                  <a:srgbClr val="333333"/>
                </a:solidFill>
                <a:highlight>
                  <a:srgbClr val="FFFFFF"/>
                </a:highlight>
                <a:latin typeface="Arial"/>
                <a:ea typeface="Arial"/>
                <a:cs typeface="Arial"/>
                <a:sym typeface="Arial"/>
              </a:rPr>
              <a:t>HTML has a mechanism to write comments in the code. Browsers ignore comments,  effectively making comments invisible to the user. The purpose of comments is to allow you to include notes in the code to explain your logic or coding. This is very useful if you return to a code base after being away for long enough that you don't completely remember it. Likewise, comments are invaluable as different people are making changes and updates.</a:t>
            </a:r>
            <a:br>
              <a:rPr lang="en" sz="1200">
                <a:solidFill>
                  <a:srgbClr val="333333"/>
                </a:solidFill>
                <a:highlight>
                  <a:srgbClr val="FFFFFF"/>
                </a:highlight>
                <a:latin typeface="Arial"/>
                <a:ea typeface="Arial"/>
                <a:cs typeface="Arial"/>
                <a:sym typeface="Arial"/>
              </a:rPr>
            </a:br>
            <a:endParaRPr sz="1200">
              <a:solidFill>
                <a:srgbClr val="333333"/>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333333"/>
              </a:buClr>
              <a:buSzPts val="1200"/>
              <a:buFont typeface="Arial"/>
              <a:buChar char="●"/>
            </a:pPr>
            <a:r>
              <a:rPr lang="en" sz="1200">
                <a:solidFill>
                  <a:srgbClr val="333333"/>
                </a:solidFill>
                <a:highlight>
                  <a:srgbClr val="FFFFFF"/>
                </a:highlight>
                <a:latin typeface="Arial"/>
                <a:ea typeface="Arial"/>
                <a:cs typeface="Arial"/>
                <a:sym typeface="Arial"/>
              </a:rPr>
              <a:t>To write an HTML comment, wrap it in the special markers </a:t>
            </a:r>
            <a:r>
              <a:rPr lang="en" sz="1200">
                <a:solidFill>
                  <a:srgbClr val="333333"/>
                </a:solidFill>
                <a:highlight>
                  <a:srgbClr val="FFFFFF"/>
                </a:highlight>
                <a:latin typeface="Courier New"/>
                <a:ea typeface="Courier New"/>
                <a:cs typeface="Courier New"/>
                <a:sym typeface="Courier New"/>
              </a:rPr>
              <a:t>&lt;!--</a:t>
            </a:r>
            <a:r>
              <a:rPr lang="en" sz="1200">
                <a:solidFill>
                  <a:srgbClr val="333333"/>
                </a:solidFill>
                <a:highlight>
                  <a:srgbClr val="FFFFFF"/>
                </a:highlight>
                <a:latin typeface="Arial"/>
                <a:ea typeface="Arial"/>
                <a:cs typeface="Arial"/>
                <a:sym typeface="Arial"/>
              </a:rPr>
              <a:t> and </a:t>
            </a:r>
            <a:r>
              <a:rPr lang="en" sz="1200">
                <a:solidFill>
                  <a:srgbClr val="333333"/>
                </a:solidFill>
                <a:highlight>
                  <a:srgbClr val="FFFFFF"/>
                </a:highlight>
                <a:latin typeface="Courier New"/>
                <a:ea typeface="Courier New"/>
                <a:cs typeface="Courier New"/>
                <a:sym typeface="Courier New"/>
              </a:rPr>
              <a:t>--&gt;</a:t>
            </a:r>
            <a:r>
              <a:rPr lang="en" sz="1200">
                <a:solidFill>
                  <a:srgbClr val="333333"/>
                </a:solidFill>
                <a:highlight>
                  <a:srgbClr val="FFFFFF"/>
                </a:highlight>
                <a:latin typeface="Arial"/>
                <a:ea typeface="Arial"/>
                <a:cs typeface="Arial"/>
                <a:sym typeface="Arial"/>
              </a:rPr>
              <a:t>. For example:</a:t>
            </a:r>
            <a:endParaRPr sz="1200">
              <a:solidFill>
                <a:srgbClr val="333333"/>
              </a:solidFill>
              <a:highlight>
                <a:srgbClr val="FFFFFF"/>
              </a:highlight>
              <a:latin typeface="Arial"/>
              <a:ea typeface="Arial"/>
              <a:cs typeface="Arial"/>
              <a:sym typeface="Arial"/>
            </a:endParaRPr>
          </a:p>
          <a:p>
            <a:pPr indent="0" lvl="0" marL="457200" rtl="0" algn="l">
              <a:lnSpc>
                <a:spcPct val="115000"/>
              </a:lnSpc>
              <a:spcBef>
                <a:spcPts val="1800"/>
              </a:spcBef>
              <a:spcAft>
                <a:spcPts val="0"/>
              </a:spcAft>
              <a:buNone/>
            </a:pPr>
            <a:r>
              <a:t/>
            </a:r>
            <a:endParaRPr sz="1200">
              <a:solidFill>
                <a:srgbClr val="333333"/>
              </a:solidFill>
              <a:highlight>
                <a:srgbClr val="FFFFFF"/>
              </a:highlight>
              <a:latin typeface="Courier New"/>
              <a:ea typeface="Courier New"/>
              <a:cs typeface="Courier New"/>
              <a:sym typeface="Courier New"/>
            </a:endParaRPr>
          </a:p>
          <a:p>
            <a:pPr indent="0" lvl="0" marL="0" rtl="0" algn="l">
              <a:lnSpc>
                <a:spcPct val="115000"/>
              </a:lnSpc>
              <a:spcBef>
                <a:spcPts val="4100"/>
              </a:spcBef>
              <a:spcAft>
                <a:spcPts val="1800"/>
              </a:spcAft>
              <a:buNone/>
            </a:pPr>
            <a:r>
              <a:t/>
            </a:r>
            <a:endParaRPr sz="1200">
              <a:solidFill>
                <a:srgbClr val="333333"/>
              </a:solidFill>
              <a:highlight>
                <a:srgbClr val="FFFFFF"/>
              </a:highlight>
              <a:latin typeface="Arial"/>
              <a:ea typeface="Arial"/>
              <a:cs typeface="Arial"/>
              <a:sym typeface="Arial"/>
            </a:endParaRPr>
          </a:p>
        </p:txBody>
      </p:sp>
      <p:pic>
        <p:nvPicPr>
          <p:cNvPr id="207" name="Google Shape;207;p34"/>
          <p:cNvPicPr preferRelativeResize="0"/>
          <p:nvPr/>
        </p:nvPicPr>
        <p:blipFill>
          <a:blip r:embed="rId3">
            <a:alphaModFix/>
          </a:blip>
          <a:stretch>
            <a:fillRect/>
          </a:stretch>
        </p:blipFill>
        <p:spPr>
          <a:xfrm>
            <a:off x="623375" y="2337825"/>
            <a:ext cx="7029450" cy="1000125"/>
          </a:xfrm>
          <a:prstGeom prst="rect">
            <a:avLst/>
          </a:prstGeom>
          <a:noFill/>
          <a:ln>
            <a:noFill/>
          </a:ln>
        </p:spPr>
      </p:pic>
      <p:pic>
        <p:nvPicPr>
          <p:cNvPr id="208" name="Google Shape;208;p34"/>
          <p:cNvPicPr preferRelativeResize="0"/>
          <p:nvPr/>
        </p:nvPicPr>
        <p:blipFill>
          <a:blip r:embed="rId4">
            <a:alphaModFix/>
          </a:blip>
          <a:stretch>
            <a:fillRect/>
          </a:stretch>
        </p:blipFill>
        <p:spPr>
          <a:xfrm>
            <a:off x="623375" y="3578350"/>
            <a:ext cx="4410075" cy="9810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F3F3F3"/>
                </a:solidFill>
                <a:latin typeface="Oswald"/>
                <a:ea typeface="Oswald"/>
                <a:cs typeface="Oswald"/>
                <a:sym typeface="Oswald"/>
              </a:rPr>
              <a:t>Empty Elements</a:t>
            </a:r>
            <a:endParaRPr b="1" sz="2200">
              <a:solidFill>
                <a:srgbClr val="F3F3F3"/>
              </a:solidFill>
              <a:latin typeface="Oswald"/>
              <a:ea typeface="Oswald"/>
              <a:cs typeface="Oswald"/>
              <a:sym typeface="Oswald"/>
            </a:endParaRPr>
          </a:p>
        </p:txBody>
      </p:sp>
      <p:sp>
        <p:nvSpPr>
          <p:cNvPr id="214" name="Google Shape;214;p35"/>
          <p:cNvSpPr txBox="1"/>
          <p:nvPr>
            <p:ph type="title"/>
          </p:nvPr>
        </p:nvSpPr>
        <p:spPr>
          <a:xfrm>
            <a:off x="158700" y="1508850"/>
            <a:ext cx="8826600" cy="1608000"/>
          </a:xfrm>
          <a:prstGeom prst="rect">
            <a:avLst/>
          </a:prstGeom>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333333"/>
              </a:buClr>
              <a:buSzPts val="1200"/>
              <a:buFont typeface="Arial"/>
              <a:buChar char="●"/>
            </a:pPr>
            <a:r>
              <a:rPr lang="en" sz="1200">
                <a:solidFill>
                  <a:srgbClr val="333333"/>
                </a:solidFill>
                <a:highlight>
                  <a:srgbClr val="FFFFFF"/>
                </a:highlight>
                <a:latin typeface="Arial"/>
                <a:ea typeface="Arial"/>
                <a:cs typeface="Arial"/>
                <a:sym typeface="Arial"/>
              </a:rPr>
              <a:t>Not all elements follow the pattern of an opening tag, content, and a closing tag. Some elements consist of a single tag, which is typically used to insert/embed something in the document. For example, the </a:t>
            </a:r>
            <a:r>
              <a:rPr lang="en" sz="1200">
                <a:solidFill>
                  <a:srgbClr val="3D7E9A"/>
                </a:solidFill>
                <a:highlight>
                  <a:srgbClr val="FFFFFF"/>
                </a:highlight>
                <a:uFill>
                  <a:noFill/>
                </a:uFill>
                <a:latin typeface="Courier New"/>
                <a:ea typeface="Courier New"/>
                <a:cs typeface="Courier New"/>
                <a:sym typeface="Courier New"/>
                <a:hlinkClick r:id="rId3">
                  <a:extLst>
                    <a:ext uri="{A12FA001-AC4F-418D-AE19-62706E023703}">
                      <ahyp:hlinkClr val="tx"/>
                    </a:ext>
                  </a:extLst>
                </a:hlinkClick>
              </a:rPr>
              <a:t>&lt;img&gt;</a:t>
            </a:r>
            <a:r>
              <a:rPr lang="en" sz="1200">
                <a:solidFill>
                  <a:srgbClr val="333333"/>
                </a:solidFill>
                <a:highlight>
                  <a:srgbClr val="FFFFFF"/>
                </a:highlight>
                <a:latin typeface="Arial"/>
                <a:ea typeface="Arial"/>
                <a:cs typeface="Arial"/>
                <a:sym typeface="Arial"/>
              </a:rPr>
              <a:t> element embeds an image file onto a page:</a:t>
            </a:r>
            <a:endParaRPr sz="1200">
              <a:solidFill>
                <a:srgbClr val="333333"/>
              </a:solidFill>
              <a:highlight>
                <a:srgbClr val="FFFFFF"/>
              </a:highlight>
              <a:latin typeface="Arial"/>
              <a:ea typeface="Arial"/>
              <a:cs typeface="Arial"/>
              <a:sym typeface="Arial"/>
            </a:endParaRPr>
          </a:p>
          <a:p>
            <a:pPr indent="0" lvl="0" marL="0" rtl="0" algn="l">
              <a:lnSpc>
                <a:spcPct val="115000"/>
              </a:lnSpc>
              <a:spcBef>
                <a:spcPts val="4100"/>
              </a:spcBef>
              <a:spcAft>
                <a:spcPts val="0"/>
              </a:spcAft>
              <a:buNone/>
            </a:pPr>
            <a:r>
              <a:rPr lang="en" sz="1200">
                <a:solidFill>
                  <a:srgbClr val="333333"/>
                </a:solidFill>
                <a:highlight>
                  <a:srgbClr val="FFFFFF"/>
                </a:highlight>
                <a:latin typeface="Arial"/>
                <a:ea typeface="Arial"/>
                <a:cs typeface="Arial"/>
                <a:sym typeface="Arial"/>
              </a:rPr>
              <a:t>          </a:t>
            </a:r>
            <a:endParaRPr sz="1200">
              <a:solidFill>
                <a:srgbClr val="333333"/>
              </a:solidFill>
              <a:highlight>
                <a:srgbClr val="FFFFFF"/>
              </a:highlight>
              <a:latin typeface="Arial"/>
              <a:ea typeface="Arial"/>
              <a:cs typeface="Arial"/>
              <a:sym typeface="Arial"/>
            </a:endParaRPr>
          </a:p>
          <a:p>
            <a:pPr indent="0" lvl="0" marL="0" rtl="0" algn="l">
              <a:lnSpc>
                <a:spcPct val="115000"/>
              </a:lnSpc>
              <a:spcBef>
                <a:spcPts val="4100"/>
              </a:spcBef>
              <a:spcAft>
                <a:spcPts val="0"/>
              </a:spcAft>
              <a:buNone/>
            </a:pPr>
            <a:r>
              <a:rPr lang="en" sz="1200">
                <a:solidFill>
                  <a:srgbClr val="333333"/>
                </a:solidFill>
                <a:highlight>
                  <a:srgbClr val="FFFFFF"/>
                </a:highlight>
                <a:latin typeface="Arial"/>
                <a:ea typeface="Arial"/>
                <a:cs typeface="Arial"/>
                <a:sym typeface="Arial"/>
              </a:rPr>
              <a:t>The following output would be</a:t>
            </a:r>
            <a:endParaRPr sz="1200">
              <a:solidFill>
                <a:srgbClr val="333333"/>
              </a:solidFill>
              <a:highlight>
                <a:srgbClr val="FFFFFF"/>
              </a:highlight>
              <a:latin typeface="Arial"/>
              <a:ea typeface="Arial"/>
              <a:cs typeface="Arial"/>
              <a:sym typeface="Arial"/>
            </a:endParaRPr>
          </a:p>
          <a:p>
            <a:pPr indent="0" lvl="0" marL="0" rtl="0" algn="l">
              <a:lnSpc>
                <a:spcPct val="115000"/>
              </a:lnSpc>
              <a:spcBef>
                <a:spcPts val="4100"/>
              </a:spcBef>
              <a:spcAft>
                <a:spcPts val="1800"/>
              </a:spcAft>
              <a:buNone/>
            </a:pPr>
            <a:r>
              <a:t/>
            </a:r>
            <a:endParaRPr sz="1200">
              <a:solidFill>
                <a:srgbClr val="333333"/>
              </a:solidFill>
              <a:highlight>
                <a:srgbClr val="FFFFFF"/>
              </a:highlight>
              <a:latin typeface="Arial"/>
              <a:ea typeface="Arial"/>
              <a:cs typeface="Arial"/>
              <a:sym typeface="Arial"/>
            </a:endParaRPr>
          </a:p>
        </p:txBody>
      </p:sp>
      <p:pic>
        <p:nvPicPr>
          <p:cNvPr id="215" name="Google Shape;215;p35"/>
          <p:cNvPicPr preferRelativeResize="0"/>
          <p:nvPr/>
        </p:nvPicPr>
        <p:blipFill>
          <a:blip r:embed="rId4">
            <a:alphaModFix/>
          </a:blip>
          <a:stretch>
            <a:fillRect/>
          </a:stretch>
        </p:blipFill>
        <p:spPr>
          <a:xfrm>
            <a:off x="251575" y="1508850"/>
            <a:ext cx="8839202" cy="584484"/>
          </a:xfrm>
          <a:prstGeom prst="rect">
            <a:avLst/>
          </a:prstGeom>
          <a:noFill/>
          <a:ln>
            <a:noFill/>
          </a:ln>
        </p:spPr>
      </p:pic>
      <p:pic>
        <p:nvPicPr>
          <p:cNvPr id="216" name="Google Shape;216;p35"/>
          <p:cNvPicPr preferRelativeResize="0"/>
          <p:nvPr/>
        </p:nvPicPr>
        <p:blipFill>
          <a:blip r:embed="rId5">
            <a:alphaModFix/>
          </a:blip>
          <a:stretch>
            <a:fillRect/>
          </a:stretch>
        </p:blipFill>
        <p:spPr>
          <a:xfrm>
            <a:off x="3250901" y="2732400"/>
            <a:ext cx="2090700" cy="2145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6"/>
          <p:cNvSpPr txBox="1"/>
          <p:nvPr/>
        </p:nvSpPr>
        <p:spPr>
          <a:xfrm>
            <a:off x="235500" y="1506575"/>
            <a:ext cx="8520600" cy="952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lang="en" sz="4400">
                <a:solidFill>
                  <a:srgbClr val="F3F3F3"/>
                </a:solidFill>
                <a:latin typeface="Oswald"/>
                <a:ea typeface="Oswald"/>
                <a:cs typeface="Oswald"/>
                <a:sym typeface="Oswald"/>
              </a:rPr>
              <a:t>HTML Structure</a:t>
            </a:r>
            <a:endParaRPr b="1" i="0" sz="4400" u="none" cap="none" strike="noStrike">
              <a:solidFill>
                <a:srgbClr val="F3F3F3"/>
              </a:solidFill>
              <a:latin typeface="Oswald"/>
              <a:ea typeface="Oswald"/>
              <a:cs typeface="Oswald"/>
              <a:sym typeface="Oswa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7"/>
          <p:cNvSpPr txBox="1"/>
          <p:nvPr>
            <p:ph idx="1" type="body"/>
          </p:nvPr>
        </p:nvSpPr>
        <p:spPr>
          <a:xfrm>
            <a:off x="3371150" y="170400"/>
            <a:ext cx="5772600" cy="3163500"/>
          </a:xfrm>
          <a:prstGeom prst="rect">
            <a:avLst/>
          </a:prstGeom>
        </p:spPr>
        <p:txBody>
          <a:bodyPr anchorCtr="0" anchor="t" bIns="91425" lIns="91425" spcFirstLastPara="1" rIns="91425" wrap="square" tIns="91425">
            <a:noAutofit/>
          </a:bodyPr>
          <a:lstStyle/>
          <a:p>
            <a:pPr indent="-342900" lvl="0" marL="457200" rtl="0" algn="l">
              <a:spcBef>
                <a:spcPts val="1100"/>
              </a:spcBef>
              <a:spcAft>
                <a:spcPts val="0"/>
              </a:spcAft>
              <a:buClr>
                <a:srgbClr val="000000"/>
              </a:buClr>
              <a:buSzPts val="1800"/>
              <a:buFont typeface="Verdana"/>
              <a:buChar char="●"/>
            </a:pPr>
            <a:r>
              <a:rPr lang="en" sz="1800">
                <a:solidFill>
                  <a:srgbClr val="000000"/>
                </a:solidFill>
                <a:highlight>
                  <a:srgbClr val="FFFFFF"/>
                </a:highlight>
                <a:latin typeface="Oswald"/>
                <a:ea typeface="Oswald"/>
                <a:cs typeface="Oswald"/>
                <a:sym typeface="Oswald"/>
              </a:rPr>
              <a:t>The </a:t>
            </a:r>
            <a:r>
              <a:rPr lang="en" sz="1800">
                <a:solidFill>
                  <a:srgbClr val="DC143C"/>
                </a:solidFill>
                <a:highlight>
                  <a:srgbClr val="F1F1F1"/>
                </a:highlight>
                <a:latin typeface="Oswald"/>
                <a:ea typeface="Oswald"/>
                <a:cs typeface="Oswald"/>
                <a:sym typeface="Oswald"/>
              </a:rPr>
              <a:t>&lt;!DOCTYPE html&gt;</a:t>
            </a:r>
            <a:r>
              <a:rPr lang="en" sz="1800">
                <a:solidFill>
                  <a:srgbClr val="000000"/>
                </a:solidFill>
                <a:highlight>
                  <a:srgbClr val="FFFFFF"/>
                </a:highlight>
                <a:latin typeface="Oswald"/>
                <a:ea typeface="Oswald"/>
                <a:cs typeface="Oswald"/>
                <a:sym typeface="Oswald"/>
              </a:rPr>
              <a:t> declaration defines that this document is an HTML5 document</a:t>
            </a:r>
            <a:endParaRPr sz="1800">
              <a:solidFill>
                <a:srgbClr val="000000"/>
              </a:solidFill>
              <a:highlight>
                <a:srgbClr val="FFFFFF"/>
              </a:highlight>
              <a:latin typeface="Oswald"/>
              <a:ea typeface="Oswald"/>
              <a:cs typeface="Oswald"/>
              <a:sym typeface="Oswald"/>
            </a:endParaRPr>
          </a:p>
          <a:p>
            <a:pPr indent="-342900" lvl="0" marL="457200" rtl="0" algn="l">
              <a:spcBef>
                <a:spcPts val="0"/>
              </a:spcBef>
              <a:spcAft>
                <a:spcPts val="0"/>
              </a:spcAft>
              <a:buClr>
                <a:srgbClr val="000000"/>
              </a:buClr>
              <a:buSzPts val="1800"/>
              <a:buFont typeface="Verdana"/>
              <a:buChar char="●"/>
            </a:pPr>
            <a:r>
              <a:rPr lang="en" sz="1800">
                <a:solidFill>
                  <a:srgbClr val="000000"/>
                </a:solidFill>
                <a:highlight>
                  <a:srgbClr val="FFFFFF"/>
                </a:highlight>
                <a:latin typeface="Oswald"/>
                <a:ea typeface="Oswald"/>
                <a:cs typeface="Oswald"/>
                <a:sym typeface="Oswald"/>
              </a:rPr>
              <a:t>The </a:t>
            </a:r>
            <a:r>
              <a:rPr lang="en" sz="1800">
                <a:solidFill>
                  <a:srgbClr val="DC143C"/>
                </a:solidFill>
                <a:highlight>
                  <a:srgbClr val="F1F1F1"/>
                </a:highlight>
                <a:latin typeface="Oswald"/>
                <a:ea typeface="Oswald"/>
                <a:cs typeface="Oswald"/>
                <a:sym typeface="Oswald"/>
              </a:rPr>
              <a:t>&lt;html&gt;</a:t>
            </a:r>
            <a:r>
              <a:rPr lang="en" sz="1800">
                <a:solidFill>
                  <a:srgbClr val="000000"/>
                </a:solidFill>
                <a:highlight>
                  <a:srgbClr val="FFFFFF"/>
                </a:highlight>
                <a:latin typeface="Oswald"/>
                <a:ea typeface="Oswald"/>
                <a:cs typeface="Oswald"/>
                <a:sym typeface="Oswald"/>
              </a:rPr>
              <a:t> element is the root element of an HTML page</a:t>
            </a:r>
            <a:endParaRPr sz="1800">
              <a:solidFill>
                <a:srgbClr val="000000"/>
              </a:solidFill>
              <a:highlight>
                <a:srgbClr val="FFFFFF"/>
              </a:highlight>
              <a:latin typeface="Oswald"/>
              <a:ea typeface="Oswald"/>
              <a:cs typeface="Oswald"/>
              <a:sym typeface="Oswald"/>
            </a:endParaRPr>
          </a:p>
          <a:p>
            <a:pPr indent="-342900" lvl="0" marL="457200" rtl="0" algn="l">
              <a:spcBef>
                <a:spcPts val="0"/>
              </a:spcBef>
              <a:spcAft>
                <a:spcPts val="0"/>
              </a:spcAft>
              <a:buClr>
                <a:srgbClr val="000000"/>
              </a:buClr>
              <a:buSzPts val="1800"/>
              <a:buFont typeface="Verdana"/>
              <a:buChar char="●"/>
            </a:pPr>
            <a:r>
              <a:rPr lang="en" sz="1800">
                <a:solidFill>
                  <a:srgbClr val="000000"/>
                </a:solidFill>
                <a:highlight>
                  <a:srgbClr val="FFFFFF"/>
                </a:highlight>
                <a:latin typeface="Oswald"/>
                <a:ea typeface="Oswald"/>
                <a:cs typeface="Oswald"/>
                <a:sym typeface="Oswald"/>
              </a:rPr>
              <a:t>The </a:t>
            </a:r>
            <a:r>
              <a:rPr lang="en" sz="1800">
                <a:solidFill>
                  <a:srgbClr val="DC143C"/>
                </a:solidFill>
                <a:highlight>
                  <a:srgbClr val="F1F1F1"/>
                </a:highlight>
                <a:latin typeface="Oswald"/>
                <a:ea typeface="Oswald"/>
                <a:cs typeface="Oswald"/>
                <a:sym typeface="Oswald"/>
              </a:rPr>
              <a:t>&lt;head&gt;</a:t>
            </a:r>
            <a:r>
              <a:rPr lang="en" sz="1800">
                <a:solidFill>
                  <a:srgbClr val="000000"/>
                </a:solidFill>
                <a:highlight>
                  <a:srgbClr val="FFFFFF"/>
                </a:highlight>
                <a:latin typeface="Oswald"/>
                <a:ea typeface="Oswald"/>
                <a:cs typeface="Oswald"/>
                <a:sym typeface="Oswald"/>
              </a:rPr>
              <a:t> element contains meta information about the HTML page</a:t>
            </a:r>
            <a:endParaRPr sz="1800">
              <a:solidFill>
                <a:srgbClr val="000000"/>
              </a:solidFill>
              <a:highlight>
                <a:srgbClr val="FFFFFF"/>
              </a:highlight>
              <a:latin typeface="Oswald"/>
              <a:ea typeface="Oswald"/>
              <a:cs typeface="Oswald"/>
              <a:sym typeface="Oswald"/>
            </a:endParaRPr>
          </a:p>
          <a:p>
            <a:pPr indent="-342900" lvl="0" marL="457200" rtl="0" algn="l">
              <a:spcBef>
                <a:spcPts val="0"/>
              </a:spcBef>
              <a:spcAft>
                <a:spcPts val="0"/>
              </a:spcAft>
              <a:buClr>
                <a:srgbClr val="000000"/>
              </a:buClr>
              <a:buSzPts val="1800"/>
              <a:buFont typeface="Verdana"/>
              <a:buChar char="●"/>
            </a:pPr>
            <a:r>
              <a:rPr lang="en" sz="1800">
                <a:solidFill>
                  <a:srgbClr val="000000"/>
                </a:solidFill>
                <a:highlight>
                  <a:srgbClr val="FFFFFF"/>
                </a:highlight>
                <a:latin typeface="Oswald"/>
                <a:ea typeface="Oswald"/>
                <a:cs typeface="Oswald"/>
                <a:sym typeface="Oswald"/>
              </a:rPr>
              <a:t>The </a:t>
            </a:r>
            <a:r>
              <a:rPr lang="en" sz="1800">
                <a:solidFill>
                  <a:srgbClr val="DC143C"/>
                </a:solidFill>
                <a:highlight>
                  <a:srgbClr val="F1F1F1"/>
                </a:highlight>
                <a:latin typeface="Oswald"/>
                <a:ea typeface="Oswald"/>
                <a:cs typeface="Oswald"/>
                <a:sym typeface="Oswald"/>
              </a:rPr>
              <a:t>&lt;title&gt;</a:t>
            </a:r>
            <a:r>
              <a:rPr lang="en" sz="1800">
                <a:solidFill>
                  <a:srgbClr val="000000"/>
                </a:solidFill>
                <a:highlight>
                  <a:srgbClr val="FFFFFF"/>
                </a:highlight>
                <a:latin typeface="Oswald"/>
                <a:ea typeface="Oswald"/>
                <a:cs typeface="Oswald"/>
                <a:sym typeface="Oswald"/>
              </a:rPr>
              <a:t> element specifies a title for the HTML page (which is shown in the browser's title bar or in the page's tab)</a:t>
            </a:r>
            <a:endParaRPr sz="1800">
              <a:solidFill>
                <a:srgbClr val="000000"/>
              </a:solidFill>
              <a:highlight>
                <a:srgbClr val="FFFFFF"/>
              </a:highlight>
              <a:latin typeface="Oswald"/>
              <a:ea typeface="Oswald"/>
              <a:cs typeface="Oswald"/>
              <a:sym typeface="Oswald"/>
            </a:endParaRPr>
          </a:p>
          <a:p>
            <a:pPr indent="-342900" lvl="0" marL="457200" rtl="0" algn="l">
              <a:spcBef>
                <a:spcPts val="0"/>
              </a:spcBef>
              <a:spcAft>
                <a:spcPts val="0"/>
              </a:spcAft>
              <a:buClr>
                <a:srgbClr val="000000"/>
              </a:buClr>
              <a:buSzPts val="1800"/>
              <a:buFont typeface="Verdana"/>
              <a:buChar char="●"/>
            </a:pPr>
            <a:r>
              <a:rPr lang="en" sz="1800">
                <a:solidFill>
                  <a:srgbClr val="000000"/>
                </a:solidFill>
                <a:highlight>
                  <a:srgbClr val="FFFFFF"/>
                </a:highlight>
                <a:latin typeface="Oswald"/>
                <a:ea typeface="Oswald"/>
                <a:cs typeface="Oswald"/>
                <a:sym typeface="Oswald"/>
              </a:rPr>
              <a:t>The </a:t>
            </a:r>
            <a:r>
              <a:rPr lang="en" sz="1800">
                <a:solidFill>
                  <a:srgbClr val="DC143C"/>
                </a:solidFill>
                <a:highlight>
                  <a:srgbClr val="F1F1F1"/>
                </a:highlight>
                <a:latin typeface="Oswald"/>
                <a:ea typeface="Oswald"/>
                <a:cs typeface="Oswald"/>
                <a:sym typeface="Oswald"/>
              </a:rPr>
              <a:t>&lt;body&gt;</a:t>
            </a:r>
            <a:r>
              <a:rPr lang="en" sz="1800">
                <a:solidFill>
                  <a:srgbClr val="000000"/>
                </a:solidFill>
                <a:highlight>
                  <a:srgbClr val="FFFFFF"/>
                </a:highlight>
                <a:latin typeface="Oswald"/>
                <a:ea typeface="Oswald"/>
                <a:cs typeface="Oswald"/>
                <a:sym typeface="Oswald"/>
              </a:rPr>
              <a:t> element defines the document's body, and is a container for all the visible contents, such as headings, paragraphs, images, hyperlinks, tables, lists, etc.</a:t>
            </a:r>
            <a:endParaRPr sz="1800">
              <a:solidFill>
                <a:srgbClr val="000000"/>
              </a:solidFill>
              <a:highlight>
                <a:srgbClr val="FFFFFF"/>
              </a:highlight>
              <a:latin typeface="Oswald"/>
              <a:ea typeface="Oswald"/>
              <a:cs typeface="Oswald"/>
              <a:sym typeface="Oswald"/>
            </a:endParaRPr>
          </a:p>
          <a:p>
            <a:pPr indent="-342900" lvl="0" marL="457200" rtl="0" algn="l">
              <a:spcBef>
                <a:spcPts val="0"/>
              </a:spcBef>
              <a:spcAft>
                <a:spcPts val="0"/>
              </a:spcAft>
              <a:buClr>
                <a:srgbClr val="000000"/>
              </a:buClr>
              <a:buSzPts val="1800"/>
              <a:buFont typeface="Verdana"/>
              <a:buChar char="●"/>
            </a:pPr>
            <a:r>
              <a:rPr lang="en" sz="1800">
                <a:solidFill>
                  <a:srgbClr val="000000"/>
                </a:solidFill>
                <a:highlight>
                  <a:srgbClr val="FFFFFF"/>
                </a:highlight>
                <a:latin typeface="Oswald"/>
                <a:ea typeface="Oswald"/>
                <a:cs typeface="Oswald"/>
                <a:sym typeface="Oswald"/>
              </a:rPr>
              <a:t>The </a:t>
            </a:r>
            <a:r>
              <a:rPr lang="en" sz="1800">
                <a:solidFill>
                  <a:srgbClr val="DC143C"/>
                </a:solidFill>
                <a:highlight>
                  <a:srgbClr val="F1F1F1"/>
                </a:highlight>
                <a:latin typeface="Oswald"/>
                <a:ea typeface="Oswald"/>
                <a:cs typeface="Oswald"/>
                <a:sym typeface="Oswald"/>
              </a:rPr>
              <a:t>&lt;h1&gt;</a:t>
            </a:r>
            <a:r>
              <a:rPr lang="en" sz="1800">
                <a:solidFill>
                  <a:srgbClr val="000000"/>
                </a:solidFill>
                <a:highlight>
                  <a:srgbClr val="FFFFFF"/>
                </a:highlight>
                <a:latin typeface="Oswald"/>
                <a:ea typeface="Oswald"/>
                <a:cs typeface="Oswald"/>
                <a:sym typeface="Oswald"/>
              </a:rPr>
              <a:t> element defines a large heading</a:t>
            </a:r>
            <a:endParaRPr sz="1800">
              <a:solidFill>
                <a:srgbClr val="000000"/>
              </a:solidFill>
              <a:highlight>
                <a:srgbClr val="FFFFFF"/>
              </a:highlight>
              <a:latin typeface="Oswald"/>
              <a:ea typeface="Oswald"/>
              <a:cs typeface="Oswald"/>
              <a:sym typeface="Oswald"/>
            </a:endParaRPr>
          </a:p>
          <a:p>
            <a:pPr indent="0" lvl="0" marL="0" rtl="0" algn="l">
              <a:spcBef>
                <a:spcPts val="1100"/>
              </a:spcBef>
              <a:spcAft>
                <a:spcPts val="1600"/>
              </a:spcAft>
              <a:buNone/>
            </a:pPr>
            <a:r>
              <a:t/>
            </a:r>
            <a:endParaRPr/>
          </a:p>
        </p:txBody>
      </p:sp>
      <p:pic>
        <p:nvPicPr>
          <p:cNvPr id="227" name="Google Shape;227;p37"/>
          <p:cNvPicPr preferRelativeResize="0"/>
          <p:nvPr/>
        </p:nvPicPr>
        <p:blipFill>
          <a:blip r:embed="rId3">
            <a:alphaModFix/>
          </a:blip>
          <a:stretch>
            <a:fillRect/>
          </a:stretch>
        </p:blipFill>
        <p:spPr>
          <a:xfrm>
            <a:off x="143625" y="1107000"/>
            <a:ext cx="2930075" cy="1985575"/>
          </a:xfrm>
          <a:prstGeom prst="rect">
            <a:avLst/>
          </a:prstGeom>
          <a:noFill/>
          <a:ln>
            <a:noFill/>
          </a:ln>
        </p:spPr>
      </p:pic>
      <p:sp>
        <p:nvSpPr>
          <p:cNvPr id="228" name="Google Shape;228;p37"/>
          <p:cNvSpPr txBox="1"/>
          <p:nvPr>
            <p:ph type="title"/>
          </p:nvPr>
        </p:nvSpPr>
        <p:spPr>
          <a:xfrm>
            <a:off x="226078" y="530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latin typeface="Oswald"/>
                <a:ea typeface="Oswald"/>
                <a:cs typeface="Oswald"/>
                <a:sym typeface="Oswald"/>
              </a:rPr>
              <a:t>What is HTML Structure?</a:t>
            </a:r>
            <a:endParaRPr sz="2200">
              <a:latin typeface="Oswald"/>
              <a:ea typeface="Oswald"/>
              <a:cs typeface="Oswald"/>
              <a:sym typeface="Oswa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F3F3F3"/>
                </a:solidFill>
                <a:latin typeface="Oswald"/>
                <a:ea typeface="Oswald"/>
                <a:cs typeface="Oswald"/>
                <a:sym typeface="Oswald"/>
              </a:rPr>
              <a:t>HTML Structure Example</a:t>
            </a:r>
            <a:endParaRPr b="1" sz="2200">
              <a:solidFill>
                <a:srgbClr val="F3F3F3"/>
              </a:solidFill>
              <a:latin typeface="Oswald"/>
              <a:ea typeface="Oswald"/>
              <a:cs typeface="Oswald"/>
              <a:sym typeface="Oswald"/>
            </a:endParaRPr>
          </a:p>
        </p:txBody>
      </p:sp>
      <p:pic>
        <p:nvPicPr>
          <p:cNvPr id="234" name="Google Shape;234;p38"/>
          <p:cNvPicPr preferRelativeResize="0"/>
          <p:nvPr/>
        </p:nvPicPr>
        <p:blipFill>
          <a:blip r:embed="rId3">
            <a:alphaModFix/>
          </a:blip>
          <a:stretch>
            <a:fillRect/>
          </a:stretch>
        </p:blipFill>
        <p:spPr>
          <a:xfrm>
            <a:off x="4180425" y="1322300"/>
            <a:ext cx="4048125" cy="2743200"/>
          </a:xfrm>
          <a:prstGeom prst="rect">
            <a:avLst/>
          </a:prstGeom>
          <a:noFill/>
          <a:ln>
            <a:noFill/>
          </a:ln>
        </p:spPr>
      </p:pic>
      <p:pic>
        <p:nvPicPr>
          <p:cNvPr id="235" name="Google Shape;235;p38"/>
          <p:cNvPicPr preferRelativeResize="0"/>
          <p:nvPr/>
        </p:nvPicPr>
        <p:blipFill>
          <a:blip r:embed="rId4">
            <a:alphaModFix/>
          </a:blip>
          <a:stretch>
            <a:fillRect/>
          </a:stretch>
        </p:blipFill>
        <p:spPr>
          <a:xfrm>
            <a:off x="251550" y="1217525"/>
            <a:ext cx="2990850" cy="29527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F3F3F3"/>
                </a:solidFill>
                <a:latin typeface="Oswald"/>
                <a:ea typeface="Oswald"/>
                <a:cs typeface="Oswald"/>
                <a:sym typeface="Oswald"/>
              </a:rPr>
              <a:t>HTML Page Structure</a:t>
            </a:r>
            <a:endParaRPr b="1" sz="2200">
              <a:solidFill>
                <a:srgbClr val="F3F3F3"/>
              </a:solidFill>
              <a:latin typeface="Oswald"/>
              <a:ea typeface="Oswald"/>
              <a:cs typeface="Oswald"/>
              <a:sym typeface="Oswald"/>
            </a:endParaRPr>
          </a:p>
        </p:txBody>
      </p:sp>
      <p:pic>
        <p:nvPicPr>
          <p:cNvPr id="241" name="Google Shape;241;p39"/>
          <p:cNvPicPr preferRelativeResize="0"/>
          <p:nvPr/>
        </p:nvPicPr>
        <p:blipFill>
          <a:blip r:embed="rId3">
            <a:alphaModFix/>
          </a:blip>
          <a:stretch>
            <a:fillRect/>
          </a:stretch>
        </p:blipFill>
        <p:spPr>
          <a:xfrm>
            <a:off x="1150225" y="798075"/>
            <a:ext cx="6995944" cy="42196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0"/>
          <p:cNvSpPr txBox="1"/>
          <p:nvPr>
            <p:ph idx="1" type="body"/>
          </p:nvPr>
        </p:nvSpPr>
        <p:spPr>
          <a:xfrm>
            <a:off x="3371400" y="123025"/>
            <a:ext cx="5772600" cy="3508500"/>
          </a:xfrm>
          <a:prstGeom prst="rect">
            <a:avLst/>
          </a:prstGeom>
        </p:spPr>
        <p:txBody>
          <a:bodyPr anchorCtr="0" anchor="t" bIns="91425" lIns="91425" spcFirstLastPara="1" rIns="91425" wrap="square" tIns="91425">
            <a:noAutofit/>
          </a:bodyPr>
          <a:lstStyle/>
          <a:p>
            <a:pPr indent="-336550" lvl="0" marL="457200" rtl="0" algn="l">
              <a:lnSpc>
                <a:spcPct val="170000"/>
              </a:lnSpc>
              <a:spcBef>
                <a:spcPts val="0"/>
              </a:spcBef>
              <a:spcAft>
                <a:spcPts val="0"/>
              </a:spcAft>
              <a:buClr>
                <a:srgbClr val="4F4F4F"/>
              </a:buClr>
              <a:buSzPts val="1700"/>
              <a:buFont typeface="Oswald"/>
              <a:buChar char="●"/>
            </a:pPr>
            <a:r>
              <a:rPr lang="en" sz="1500">
                <a:solidFill>
                  <a:srgbClr val="4F4F4F"/>
                </a:solidFill>
                <a:highlight>
                  <a:srgbClr val="FFFFFF"/>
                </a:highlight>
                <a:latin typeface="Oswald"/>
                <a:ea typeface="Oswald"/>
                <a:cs typeface="Oswald"/>
                <a:sym typeface="Oswald"/>
              </a:rPr>
              <a:t>Elements can go inside other elements.</a:t>
            </a:r>
            <a:br>
              <a:rPr lang="en" sz="1500">
                <a:solidFill>
                  <a:srgbClr val="4F4F4F"/>
                </a:solidFill>
                <a:highlight>
                  <a:srgbClr val="FFFFFF"/>
                </a:highlight>
                <a:latin typeface="Oswald"/>
                <a:ea typeface="Oswald"/>
                <a:cs typeface="Oswald"/>
                <a:sym typeface="Oswald"/>
              </a:rPr>
            </a:br>
            <a:br>
              <a:rPr lang="en" sz="1500">
                <a:solidFill>
                  <a:srgbClr val="4F4F4F"/>
                </a:solidFill>
                <a:highlight>
                  <a:srgbClr val="FFFFFF"/>
                </a:highlight>
                <a:latin typeface="Oswald"/>
                <a:ea typeface="Oswald"/>
                <a:cs typeface="Oswald"/>
                <a:sym typeface="Oswald"/>
              </a:rPr>
            </a:br>
            <a:endParaRPr sz="1500">
              <a:solidFill>
                <a:srgbClr val="4F4F4F"/>
              </a:solidFill>
              <a:highlight>
                <a:srgbClr val="FFFFFF"/>
              </a:highlight>
              <a:latin typeface="Oswald"/>
              <a:ea typeface="Oswald"/>
              <a:cs typeface="Oswald"/>
              <a:sym typeface="Oswald"/>
            </a:endParaRPr>
          </a:p>
          <a:p>
            <a:pPr indent="-336550" lvl="0" marL="457200" rtl="0" algn="l">
              <a:lnSpc>
                <a:spcPct val="170000"/>
              </a:lnSpc>
              <a:spcBef>
                <a:spcPts val="0"/>
              </a:spcBef>
              <a:spcAft>
                <a:spcPts val="0"/>
              </a:spcAft>
              <a:buClr>
                <a:srgbClr val="4F4F4F"/>
              </a:buClr>
              <a:buSzPts val="1700"/>
              <a:buFont typeface="Oswald"/>
              <a:buChar char="●"/>
            </a:pPr>
            <a:r>
              <a:rPr lang="en" sz="1500">
                <a:solidFill>
                  <a:srgbClr val="4F4F4F"/>
                </a:solidFill>
                <a:highlight>
                  <a:srgbClr val="FFFFFF"/>
                </a:highlight>
                <a:latin typeface="Oswald"/>
                <a:ea typeface="Oswald"/>
                <a:cs typeface="Oswald"/>
                <a:sym typeface="Oswald"/>
              </a:rPr>
              <a:t>Content isn't just text, it is also other HTML elements</a:t>
            </a:r>
            <a:endParaRPr sz="1500">
              <a:solidFill>
                <a:srgbClr val="4F4F4F"/>
              </a:solidFill>
              <a:highlight>
                <a:srgbClr val="FFFFFF"/>
              </a:highlight>
              <a:latin typeface="Oswald"/>
              <a:ea typeface="Oswald"/>
              <a:cs typeface="Oswald"/>
              <a:sym typeface="Oswald"/>
            </a:endParaRPr>
          </a:p>
          <a:p>
            <a:pPr indent="-323850" lvl="0" marL="457200" rtl="0" algn="l">
              <a:lnSpc>
                <a:spcPct val="170000"/>
              </a:lnSpc>
              <a:spcBef>
                <a:spcPts val="0"/>
              </a:spcBef>
              <a:spcAft>
                <a:spcPts val="0"/>
              </a:spcAft>
              <a:buClr>
                <a:srgbClr val="4F4F4F"/>
              </a:buClr>
              <a:buSzPts val="1500"/>
              <a:buFont typeface="Oswald"/>
              <a:buChar char="●"/>
            </a:pPr>
            <a:r>
              <a:rPr lang="en" sz="1500">
                <a:solidFill>
                  <a:srgbClr val="4F4F4F"/>
                </a:solidFill>
                <a:highlight>
                  <a:srgbClr val="FFFFFF"/>
                </a:highlight>
                <a:latin typeface="Oswald"/>
                <a:ea typeface="Oswald"/>
                <a:cs typeface="Oswald"/>
                <a:sym typeface="Oswald"/>
              </a:rPr>
              <a:t>Division elements (&lt;div&gt;&lt;/div&gt;) are used to group chunks of content together</a:t>
            </a:r>
            <a:endParaRPr sz="1500">
              <a:solidFill>
                <a:srgbClr val="4F4F4F"/>
              </a:solidFill>
              <a:highlight>
                <a:srgbClr val="FFFFFF"/>
              </a:highlight>
              <a:latin typeface="Oswald"/>
              <a:ea typeface="Oswald"/>
              <a:cs typeface="Oswald"/>
              <a:sym typeface="Oswald"/>
            </a:endParaRPr>
          </a:p>
          <a:p>
            <a:pPr indent="-323850" lvl="0" marL="457200" rtl="0" algn="l">
              <a:lnSpc>
                <a:spcPct val="170000"/>
              </a:lnSpc>
              <a:spcBef>
                <a:spcPts val="0"/>
              </a:spcBef>
              <a:spcAft>
                <a:spcPts val="0"/>
              </a:spcAft>
              <a:buClr>
                <a:srgbClr val="4F4F4F"/>
              </a:buClr>
              <a:buSzPts val="1500"/>
              <a:buFont typeface="Oswald"/>
              <a:buChar char="●"/>
            </a:pPr>
            <a:r>
              <a:rPr lang="en" sz="1500">
                <a:solidFill>
                  <a:srgbClr val="4F4F4F"/>
                </a:solidFill>
                <a:highlight>
                  <a:srgbClr val="FFFFFF"/>
                </a:highlight>
                <a:latin typeface="Oswald"/>
                <a:ea typeface="Oswald"/>
                <a:cs typeface="Oswald"/>
                <a:sym typeface="Oswald"/>
              </a:rPr>
              <a:t>In the example, &lt;h1&gt; is the child element of the &lt;div&gt; element</a:t>
            </a:r>
            <a:endParaRPr sz="1500">
              <a:solidFill>
                <a:srgbClr val="4F4F4F"/>
              </a:solidFill>
              <a:highlight>
                <a:srgbClr val="FFFFFF"/>
              </a:highlight>
              <a:latin typeface="Oswald"/>
              <a:ea typeface="Oswald"/>
              <a:cs typeface="Oswald"/>
              <a:sym typeface="Oswald"/>
            </a:endParaRPr>
          </a:p>
          <a:p>
            <a:pPr indent="-323850" lvl="0" marL="457200" rtl="0" algn="l">
              <a:lnSpc>
                <a:spcPct val="170000"/>
              </a:lnSpc>
              <a:spcBef>
                <a:spcPts val="0"/>
              </a:spcBef>
              <a:spcAft>
                <a:spcPts val="0"/>
              </a:spcAft>
              <a:buClr>
                <a:srgbClr val="4F4F4F"/>
              </a:buClr>
              <a:buSzPts val="1500"/>
              <a:buFont typeface="Oswald"/>
              <a:buChar char="●"/>
            </a:pPr>
            <a:r>
              <a:rPr lang="en" sz="1500">
                <a:solidFill>
                  <a:srgbClr val="4F4F4F"/>
                </a:solidFill>
                <a:highlight>
                  <a:srgbClr val="FFFFFF"/>
                </a:highlight>
                <a:latin typeface="Oswald"/>
                <a:ea typeface="Oswald"/>
                <a:cs typeface="Oswald"/>
                <a:sym typeface="Oswald"/>
              </a:rPr>
              <a:t>We can reorganize this, so it is the structure is more clear</a:t>
            </a:r>
            <a:endParaRPr sz="1500">
              <a:solidFill>
                <a:srgbClr val="4F4F4F"/>
              </a:solidFill>
              <a:highlight>
                <a:srgbClr val="FFFFFF"/>
              </a:highlight>
              <a:latin typeface="Oswald"/>
              <a:ea typeface="Oswald"/>
              <a:cs typeface="Oswald"/>
              <a:sym typeface="Oswald"/>
            </a:endParaRPr>
          </a:p>
          <a:p>
            <a:pPr indent="0" lvl="0" marL="0" rtl="0" algn="l">
              <a:lnSpc>
                <a:spcPct val="170000"/>
              </a:lnSpc>
              <a:spcBef>
                <a:spcPts val="1100"/>
              </a:spcBef>
              <a:spcAft>
                <a:spcPts val="0"/>
              </a:spcAft>
              <a:buNone/>
            </a:pPr>
            <a:r>
              <a:t/>
            </a:r>
            <a:endParaRPr b="1" i="1" sz="1400">
              <a:solidFill>
                <a:srgbClr val="4F4F4F"/>
              </a:solidFill>
              <a:highlight>
                <a:srgbClr val="FFFFFF"/>
              </a:highlight>
              <a:latin typeface="Oswald"/>
              <a:ea typeface="Oswald"/>
              <a:cs typeface="Oswald"/>
              <a:sym typeface="Oswald"/>
            </a:endParaRPr>
          </a:p>
          <a:p>
            <a:pPr indent="0" lvl="0" marL="0" rtl="0" algn="l">
              <a:spcBef>
                <a:spcPts val="0"/>
              </a:spcBef>
              <a:spcAft>
                <a:spcPts val="1600"/>
              </a:spcAft>
              <a:buNone/>
            </a:pPr>
            <a:r>
              <a:t/>
            </a:r>
            <a:endParaRPr sz="1400">
              <a:solidFill>
                <a:srgbClr val="000000"/>
              </a:solidFill>
              <a:highlight>
                <a:srgbClr val="FFFFFF"/>
              </a:highlight>
              <a:latin typeface="Oswald"/>
              <a:ea typeface="Oswald"/>
              <a:cs typeface="Oswald"/>
              <a:sym typeface="Oswald"/>
            </a:endParaRPr>
          </a:p>
        </p:txBody>
      </p:sp>
      <p:sp>
        <p:nvSpPr>
          <p:cNvPr id="247" name="Google Shape;247;p40"/>
          <p:cNvSpPr txBox="1"/>
          <p:nvPr>
            <p:ph type="title"/>
          </p:nvPr>
        </p:nvSpPr>
        <p:spPr>
          <a:xfrm>
            <a:off x="226075" y="260275"/>
            <a:ext cx="2808000" cy="1203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200">
                <a:latin typeface="Oswald"/>
                <a:ea typeface="Oswald"/>
                <a:cs typeface="Oswald"/>
                <a:sym typeface="Oswald"/>
              </a:rPr>
              <a:t>HTML and Trees</a:t>
            </a:r>
            <a:endParaRPr b="1" sz="2200">
              <a:latin typeface="Oswald"/>
              <a:ea typeface="Oswald"/>
              <a:cs typeface="Oswald"/>
              <a:sym typeface="Oswald"/>
            </a:endParaRPr>
          </a:p>
          <a:p>
            <a:pPr indent="0" lvl="0" marL="0" rtl="0" algn="ctr">
              <a:spcBef>
                <a:spcPts val="0"/>
              </a:spcBef>
              <a:spcAft>
                <a:spcPts val="0"/>
              </a:spcAft>
              <a:buNone/>
            </a:pPr>
            <a:r>
              <a:t/>
            </a:r>
            <a:endParaRPr b="1" sz="2200">
              <a:latin typeface="Oswald"/>
              <a:ea typeface="Oswald"/>
              <a:cs typeface="Oswald"/>
              <a:sym typeface="Oswald"/>
            </a:endParaRPr>
          </a:p>
        </p:txBody>
      </p:sp>
      <p:pic>
        <p:nvPicPr>
          <p:cNvPr id="248" name="Google Shape;248;p40"/>
          <p:cNvPicPr preferRelativeResize="0"/>
          <p:nvPr/>
        </p:nvPicPr>
        <p:blipFill>
          <a:blip r:embed="rId3">
            <a:alphaModFix/>
          </a:blip>
          <a:stretch>
            <a:fillRect/>
          </a:stretch>
        </p:blipFill>
        <p:spPr>
          <a:xfrm>
            <a:off x="486350" y="1251276"/>
            <a:ext cx="2459275" cy="2095100"/>
          </a:xfrm>
          <a:prstGeom prst="rect">
            <a:avLst/>
          </a:prstGeom>
          <a:noFill/>
          <a:ln>
            <a:noFill/>
          </a:ln>
        </p:spPr>
      </p:pic>
      <p:pic>
        <p:nvPicPr>
          <p:cNvPr id="249" name="Google Shape;249;p40"/>
          <p:cNvPicPr preferRelativeResize="0"/>
          <p:nvPr/>
        </p:nvPicPr>
        <p:blipFill>
          <a:blip r:embed="rId4">
            <a:alphaModFix/>
          </a:blip>
          <a:stretch>
            <a:fillRect/>
          </a:stretch>
        </p:blipFill>
        <p:spPr>
          <a:xfrm>
            <a:off x="3932550" y="704775"/>
            <a:ext cx="3516225" cy="426600"/>
          </a:xfrm>
          <a:prstGeom prst="rect">
            <a:avLst/>
          </a:prstGeom>
          <a:noFill/>
          <a:ln>
            <a:noFill/>
          </a:ln>
        </p:spPr>
      </p:pic>
      <p:pic>
        <p:nvPicPr>
          <p:cNvPr id="250" name="Google Shape;250;p40"/>
          <p:cNvPicPr preferRelativeResize="0"/>
          <p:nvPr/>
        </p:nvPicPr>
        <p:blipFill>
          <a:blip r:embed="rId5">
            <a:alphaModFix/>
          </a:blip>
          <a:stretch>
            <a:fillRect/>
          </a:stretch>
        </p:blipFill>
        <p:spPr>
          <a:xfrm>
            <a:off x="4161150" y="3734350"/>
            <a:ext cx="3392300" cy="10416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1"/>
          <p:cNvSpPr txBox="1"/>
          <p:nvPr>
            <p:ph idx="1" type="body"/>
          </p:nvPr>
        </p:nvSpPr>
        <p:spPr>
          <a:xfrm>
            <a:off x="3371400" y="351625"/>
            <a:ext cx="5772600" cy="3508500"/>
          </a:xfrm>
          <a:prstGeom prst="rect">
            <a:avLst/>
          </a:prstGeom>
        </p:spPr>
        <p:txBody>
          <a:bodyPr anchorCtr="0" anchor="t" bIns="91425" lIns="91425" spcFirstLastPara="1" rIns="91425" wrap="square" tIns="91425">
            <a:noAutofit/>
          </a:bodyPr>
          <a:lstStyle/>
          <a:p>
            <a:pPr indent="0" lvl="0" marL="0" rtl="0" algn="l">
              <a:lnSpc>
                <a:spcPct val="170000"/>
              </a:lnSpc>
              <a:spcBef>
                <a:spcPts val="0"/>
              </a:spcBef>
              <a:spcAft>
                <a:spcPts val="0"/>
              </a:spcAft>
              <a:buNone/>
            </a:pPr>
            <a:r>
              <a:rPr lang="en" sz="1300">
                <a:solidFill>
                  <a:srgbClr val="4F4F4F"/>
                </a:solidFill>
                <a:highlight>
                  <a:srgbClr val="FFFFFF"/>
                </a:highlight>
                <a:latin typeface="Arial"/>
                <a:ea typeface="Arial"/>
                <a:cs typeface="Arial"/>
                <a:sym typeface="Arial"/>
              </a:rPr>
              <a:t>An HTML Document can be thought of as a Template.</a:t>
            </a:r>
            <a:br>
              <a:rPr lang="en" sz="1300">
                <a:solidFill>
                  <a:srgbClr val="4F4F4F"/>
                </a:solidFill>
                <a:highlight>
                  <a:srgbClr val="FFFFFF"/>
                </a:highlight>
                <a:latin typeface="Arial"/>
                <a:ea typeface="Arial"/>
                <a:cs typeface="Arial"/>
                <a:sym typeface="Arial"/>
              </a:rPr>
            </a:br>
            <a:r>
              <a:rPr lang="en" sz="1300">
                <a:solidFill>
                  <a:srgbClr val="4F4F4F"/>
                </a:solidFill>
                <a:highlight>
                  <a:srgbClr val="FFFFFF"/>
                </a:highlight>
                <a:latin typeface="Arial"/>
                <a:ea typeface="Arial"/>
                <a:cs typeface="Arial"/>
                <a:sym typeface="Arial"/>
              </a:rPr>
              <a:t>This template can be broken down into 3 parts:</a:t>
            </a:r>
            <a:endParaRPr sz="1300">
              <a:solidFill>
                <a:srgbClr val="4F4F4F"/>
              </a:solidFill>
              <a:highlight>
                <a:srgbClr val="FFFFFF"/>
              </a:highlight>
              <a:latin typeface="Arial"/>
              <a:ea typeface="Arial"/>
              <a:cs typeface="Arial"/>
              <a:sym typeface="Arial"/>
            </a:endParaRPr>
          </a:p>
          <a:p>
            <a:pPr indent="-311150" lvl="0" marL="457200" rtl="0" algn="l">
              <a:lnSpc>
                <a:spcPct val="170000"/>
              </a:lnSpc>
              <a:spcBef>
                <a:spcPts val="1100"/>
              </a:spcBef>
              <a:spcAft>
                <a:spcPts val="0"/>
              </a:spcAft>
              <a:buClr>
                <a:srgbClr val="4F4F4F"/>
              </a:buClr>
              <a:buSzPts val="1300"/>
              <a:buFont typeface="Arial"/>
              <a:buAutoNum type="arabicPeriod"/>
            </a:pPr>
            <a:r>
              <a:rPr lang="en" sz="1300">
                <a:solidFill>
                  <a:srgbClr val="0F2B3D"/>
                </a:solidFill>
                <a:highlight>
                  <a:srgbClr val="F7F7F8"/>
                </a:highlight>
                <a:latin typeface="Arial"/>
                <a:ea typeface="Arial"/>
                <a:cs typeface="Arial"/>
                <a:sym typeface="Arial"/>
              </a:rPr>
              <a:t>DOCTYPE</a:t>
            </a:r>
            <a:r>
              <a:rPr lang="en" sz="1300">
                <a:solidFill>
                  <a:srgbClr val="4F4F4F"/>
                </a:solidFill>
                <a:highlight>
                  <a:srgbClr val="FFFFFF"/>
                </a:highlight>
                <a:latin typeface="Arial"/>
                <a:ea typeface="Arial"/>
                <a:cs typeface="Arial"/>
                <a:sym typeface="Arial"/>
              </a:rPr>
              <a:t>: Describes the type of HTML. While there are technically different types, for 99.999% of the HTML you'll write, you’ll likely be fine with </a:t>
            </a:r>
            <a:r>
              <a:rPr lang="en" sz="1300">
                <a:solidFill>
                  <a:srgbClr val="0F2B3D"/>
                </a:solidFill>
                <a:highlight>
                  <a:srgbClr val="F7F7F8"/>
                </a:highlight>
                <a:latin typeface="Arial"/>
                <a:ea typeface="Arial"/>
                <a:cs typeface="Arial"/>
                <a:sym typeface="Arial"/>
              </a:rPr>
              <a:t>&lt;!DOCTYPE html&gt;</a:t>
            </a:r>
            <a:r>
              <a:rPr lang="en" sz="1300">
                <a:solidFill>
                  <a:srgbClr val="4F4F4F"/>
                </a:solidFill>
                <a:highlight>
                  <a:srgbClr val="FFFFFF"/>
                </a:highlight>
                <a:latin typeface="Arial"/>
                <a:ea typeface="Arial"/>
                <a:cs typeface="Arial"/>
                <a:sym typeface="Arial"/>
              </a:rPr>
              <a:t>.</a:t>
            </a:r>
            <a:endParaRPr sz="1300">
              <a:solidFill>
                <a:srgbClr val="4F4F4F"/>
              </a:solidFill>
              <a:highlight>
                <a:srgbClr val="FFFFFF"/>
              </a:highlight>
              <a:latin typeface="Arial"/>
              <a:ea typeface="Arial"/>
              <a:cs typeface="Arial"/>
              <a:sym typeface="Arial"/>
            </a:endParaRPr>
          </a:p>
          <a:p>
            <a:pPr indent="-311150" lvl="0" marL="457200" rtl="0" algn="l">
              <a:lnSpc>
                <a:spcPct val="170000"/>
              </a:lnSpc>
              <a:spcBef>
                <a:spcPts val="0"/>
              </a:spcBef>
              <a:spcAft>
                <a:spcPts val="0"/>
              </a:spcAft>
              <a:buClr>
                <a:srgbClr val="4F4F4F"/>
              </a:buClr>
              <a:buSzPts val="1300"/>
              <a:buFont typeface="Arial"/>
              <a:buAutoNum type="arabicPeriod"/>
            </a:pPr>
            <a:r>
              <a:rPr lang="en" sz="1300">
                <a:solidFill>
                  <a:srgbClr val="0F2B3D"/>
                </a:solidFill>
                <a:highlight>
                  <a:srgbClr val="F7F7F8"/>
                </a:highlight>
                <a:latin typeface="Arial"/>
                <a:ea typeface="Arial"/>
                <a:cs typeface="Arial"/>
                <a:sym typeface="Arial"/>
              </a:rPr>
              <a:t>&lt;head&gt;</a:t>
            </a:r>
            <a:r>
              <a:rPr lang="en" sz="1300">
                <a:solidFill>
                  <a:srgbClr val="4F4F4F"/>
                </a:solidFill>
                <a:highlight>
                  <a:srgbClr val="FFFFFF"/>
                </a:highlight>
                <a:latin typeface="Arial"/>
                <a:ea typeface="Arial"/>
                <a:cs typeface="Arial"/>
                <a:sym typeface="Arial"/>
              </a:rPr>
              <a:t>: Describes meta information about the site, such as the title, and provides links to scripts and stylesheets the site needs to render and behave correctly.</a:t>
            </a:r>
            <a:endParaRPr sz="1300">
              <a:solidFill>
                <a:srgbClr val="4F4F4F"/>
              </a:solidFill>
              <a:highlight>
                <a:srgbClr val="FFFFFF"/>
              </a:highlight>
              <a:latin typeface="Arial"/>
              <a:ea typeface="Arial"/>
              <a:cs typeface="Arial"/>
              <a:sym typeface="Arial"/>
            </a:endParaRPr>
          </a:p>
          <a:p>
            <a:pPr indent="-311150" lvl="0" marL="457200" rtl="0" algn="l">
              <a:lnSpc>
                <a:spcPct val="170000"/>
              </a:lnSpc>
              <a:spcBef>
                <a:spcPts val="0"/>
              </a:spcBef>
              <a:spcAft>
                <a:spcPts val="0"/>
              </a:spcAft>
              <a:buClr>
                <a:srgbClr val="4F4F4F"/>
              </a:buClr>
              <a:buSzPts val="1300"/>
              <a:buFont typeface="Arial"/>
              <a:buAutoNum type="arabicPeriod"/>
            </a:pPr>
            <a:r>
              <a:rPr lang="en" sz="1300">
                <a:solidFill>
                  <a:srgbClr val="0F2B3D"/>
                </a:solidFill>
                <a:highlight>
                  <a:srgbClr val="F7F7F8"/>
                </a:highlight>
                <a:latin typeface="Arial"/>
                <a:ea typeface="Arial"/>
                <a:cs typeface="Arial"/>
                <a:sym typeface="Arial"/>
              </a:rPr>
              <a:t>&lt;body&gt;</a:t>
            </a:r>
            <a:r>
              <a:rPr lang="en" sz="1300">
                <a:solidFill>
                  <a:srgbClr val="4F4F4F"/>
                </a:solidFill>
                <a:highlight>
                  <a:srgbClr val="FFFFFF"/>
                </a:highlight>
                <a:latin typeface="Arial"/>
                <a:ea typeface="Arial"/>
                <a:cs typeface="Arial"/>
                <a:sym typeface="Arial"/>
              </a:rPr>
              <a:t>: Describes the actual content of the site that users will see.</a:t>
            </a:r>
            <a:endParaRPr sz="1300">
              <a:solidFill>
                <a:srgbClr val="4F4F4F"/>
              </a:solidFill>
              <a:highlight>
                <a:srgbClr val="FFFFFF"/>
              </a:highlight>
              <a:latin typeface="Arial"/>
              <a:ea typeface="Arial"/>
              <a:cs typeface="Arial"/>
              <a:sym typeface="Arial"/>
            </a:endParaRPr>
          </a:p>
          <a:p>
            <a:pPr indent="0" lvl="0" marL="457200" rtl="0" algn="l">
              <a:lnSpc>
                <a:spcPct val="170000"/>
              </a:lnSpc>
              <a:spcBef>
                <a:spcPts val="2200"/>
              </a:spcBef>
              <a:spcAft>
                <a:spcPts val="0"/>
              </a:spcAft>
              <a:buNone/>
            </a:pPr>
            <a:r>
              <a:t/>
            </a:r>
            <a:endParaRPr sz="1400">
              <a:solidFill>
                <a:srgbClr val="4F4F4F"/>
              </a:solidFill>
              <a:highlight>
                <a:srgbClr val="FFFFFF"/>
              </a:highlight>
              <a:latin typeface="Oswald"/>
              <a:ea typeface="Oswald"/>
              <a:cs typeface="Oswald"/>
              <a:sym typeface="Oswald"/>
            </a:endParaRPr>
          </a:p>
          <a:p>
            <a:pPr indent="0" lvl="0" marL="0" rtl="0" algn="l">
              <a:lnSpc>
                <a:spcPct val="170000"/>
              </a:lnSpc>
              <a:spcBef>
                <a:spcPts val="1100"/>
              </a:spcBef>
              <a:spcAft>
                <a:spcPts val="0"/>
              </a:spcAft>
              <a:buNone/>
            </a:pPr>
            <a:r>
              <a:t/>
            </a:r>
            <a:endParaRPr b="1" i="1" sz="1400">
              <a:solidFill>
                <a:srgbClr val="4F4F4F"/>
              </a:solidFill>
              <a:highlight>
                <a:srgbClr val="FFFFFF"/>
              </a:highlight>
              <a:latin typeface="Oswald"/>
              <a:ea typeface="Oswald"/>
              <a:cs typeface="Oswald"/>
              <a:sym typeface="Oswald"/>
            </a:endParaRPr>
          </a:p>
          <a:p>
            <a:pPr indent="0" lvl="0" marL="0" rtl="0" algn="l">
              <a:spcBef>
                <a:spcPts val="0"/>
              </a:spcBef>
              <a:spcAft>
                <a:spcPts val="1600"/>
              </a:spcAft>
              <a:buNone/>
            </a:pPr>
            <a:r>
              <a:t/>
            </a:r>
            <a:endParaRPr sz="1400">
              <a:solidFill>
                <a:srgbClr val="000000"/>
              </a:solidFill>
              <a:highlight>
                <a:srgbClr val="FFFFFF"/>
              </a:highlight>
              <a:latin typeface="Oswald"/>
              <a:ea typeface="Oswald"/>
              <a:cs typeface="Oswald"/>
              <a:sym typeface="Oswald"/>
            </a:endParaRPr>
          </a:p>
        </p:txBody>
      </p:sp>
      <p:sp>
        <p:nvSpPr>
          <p:cNvPr id="256" name="Google Shape;256;p41"/>
          <p:cNvSpPr txBox="1"/>
          <p:nvPr>
            <p:ph type="title"/>
          </p:nvPr>
        </p:nvSpPr>
        <p:spPr>
          <a:xfrm>
            <a:off x="226075" y="260275"/>
            <a:ext cx="2808000" cy="1203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200">
                <a:latin typeface="Oswald"/>
                <a:ea typeface="Oswald"/>
                <a:cs typeface="Oswald"/>
                <a:sym typeface="Oswald"/>
              </a:rPr>
              <a:t>HTML Document</a:t>
            </a:r>
            <a:endParaRPr b="1" sz="2200">
              <a:latin typeface="Oswald"/>
              <a:ea typeface="Oswald"/>
              <a:cs typeface="Oswald"/>
              <a:sym typeface="Oswald"/>
            </a:endParaRPr>
          </a:p>
          <a:p>
            <a:pPr indent="0" lvl="0" marL="0" rtl="0" algn="ctr">
              <a:spcBef>
                <a:spcPts val="0"/>
              </a:spcBef>
              <a:spcAft>
                <a:spcPts val="0"/>
              </a:spcAft>
              <a:buNone/>
            </a:pPr>
            <a:r>
              <a:t/>
            </a:r>
            <a:endParaRPr b="1" sz="2200">
              <a:latin typeface="Oswald"/>
              <a:ea typeface="Oswald"/>
              <a:cs typeface="Oswald"/>
              <a:sym typeface="Oswald"/>
            </a:endParaRPr>
          </a:p>
        </p:txBody>
      </p:sp>
      <p:pic>
        <p:nvPicPr>
          <p:cNvPr id="257" name="Google Shape;257;p41"/>
          <p:cNvPicPr preferRelativeResize="0"/>
          <p:nvPr/>
        </p:nvPicPr>
        <p:blipFill>
          <a:blip r:embed="rId3">
            <a:alphaModFix/>
          </a:blip>
          <a:stretch>
            <a:fillRect/>
          </a:stretch>
        </p:blipFill>
        <p:spPr>
          <a:xfrm>
            <a:off x="76200" y="1347100"/>
            <a:ext cx="3133225" cy="2123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nvSpPr>
        <p:spPr>
          <a:xfrm>
            <a:off x="235500" y="1506575"/>
            <a:ext cx="8520600" cy="952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lang="en" sz="4400">
                <a:solidFill>
                  <a:srgbClr val="F3F3F3"/>
                </a:solidFill>
                <a:latin typeface="Oswald"/>
                <a:ea typeface="Oswald"/>
                <a:cs typeface="Oswald"/>
                <a:sym typeface="Oswald"/>
              </a:rPr>
              <a:t>World Wide Web</a:t>
            </a:r>
            <a:endParaRPr b="1" i="0" sz="4400" u="none" cap="none" strike="noStrike">
              <a:solidFill>
                <a:srgbClr val="F3F3F3"/>
              </a:solidFill>
              <a:latin typeface="Oswald"/>
              <a:ea typeface="Oswald"/>
              <a:cs typeface="Oswald"/>
              <a:sym typeface="Oswa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2"/>
          <p:cNvSpPr txBox="1"/>
          <p:nvPr>
            <p:ph idx="1" type="body"/>
          </p:nvPr>
        </p:nvSpPr>
        <p:spPr>
          <a:xfrm>
            <a:off x="3371400" y="351625"/>
            <a:ext cx="5772600" cy="3267300"/>
          </a:xfrm>
          <a:prstGeom prst="rect">
            <a:avLst/>
          </a:prstGeom>
        </p:spPr>
        <p:txBody>
          <a:bodyPr anchorCtr="0" anchor="t" bIns="91425" lIns="91425" spcFirstLastPara="1" rIns="91425" wrap="square" tIns="91425">
            <a:noAutofit/>
          </a:bodyPr>
          <a:lstStyle/>
          <a:p>
            <a:pPr indent="0" lvl="0" marL="457200" rtl="0" algn="l">
              <a:lnSpc>
                <a:spcPct val="170000"/>
              </a:lnSpc>
              <a:spcBef>
                <a:spcPts val="0"/>
              </a:spcBef>
              <a:spcAft>
                <a:spcPts val="0"/>
              </a:spcAft>
              <a:buNone/>
            </a:pPr>
            <a:r>
              <a:rPr lang="en" sz="1300">
                <a:solidFill>
                  <a:srgbClr val="4F4F4F"/>
                </a:solidFill>
                <a:highlight>
                  <a:srgbClr val="FFFFFF"/>
                </a:highlight>
                <a:latin typeface="Arial"/>
                <a:ea typeface="Arial"/>
                <a:cs typeface="Arial"/>
                <a:sym typeface="Arial"/>
              </a:rPr>
              <a:t>Omitting some of this information doesn't necessarily mean that the page won't be displayed. In fact, your browser will assume certain parts of the template exist even if you accidentally leave them out. Take this line of HTML for example:</a:t>
            </a:r>
            <a:endParaRPr sz="1300">
              <a:solidFill>
                <a:srgbClr val="4F4F4F"/>
              </a:solidFill>
              <a:highlight>
                <a:srgbClr val="FFFFFF"/>
              </a:highlight>
              <a:latin typeface="Arial"/>
              <a:ea typeface="Arial"/>
              <a:cs typeface="Arial"/>
              <a:sym typeface="Arial"/>
            </a:endParaRPr>
          </a:p>
          <a:p>
            <a:pPr indent="0" lvl="0" marL="0" rtl="0" algn="l">
              <a:lnSpc>
                <a:spcPct val="170000"/>
              </a:lnSpc>
              <a:spcBef>
                <a:spcPts val="1100"/>
              </a:spcBef>
              <a:spcAft>
                <a:spcPts val="0"/>
              </a:spcAft>
              <a:buNone/>
            </a:pPr>
            <a:r>
              <a:t/>
            </a:r>
            <a:endParaRPr sz="1300">
              <a:solidFill>
                <a:srgbClr val="4F4F4F"/>
              </a:solidFill>
              <a:highlight>
                <a:srgbClr val="FFFFFF"/>
              </a:highlight>
              <a:latin typeface="Arial"/>
              <a:ea typeface="Arial"/>
              <a:cs typeface="Arial"/>
              <a:sym typeface="Arial"/>
            </a:endParaRPr>
          </a:p>
          <a:p>
            <a:pPr indent="0" lvl="0" marL="457200" rtl="0" algn="l">
              <a:lnSpc>
                <a:spcPct val="170000"/>
              </a:lnSpc>
              <a:spcBef>
                <a:spcPts val="1100"/>
              </a:spcBef>
              <a:spcAft>
                <a:spcPts val="0"/>
              </a:spcAft>
              <a:buNone/>
            </a:pPr>
            <a:r>
              <a:rPr lang="en" sz="1300">
                <a:solidFill>
                  <a:srgbClr val="4F4F4F"/>
                </a:solidFill>
                <a:highlight>
                  <a:srgbClr val="FFFFFF"/>
                </a:highlight>
                <a:latin typeface="Arial"/>
                <a:ea typeface="Arial"/>
                <a:cs typeface="Arial"/>
                <a:sym typeface="Arial"/>
              </a:rPr>
              <a:t>If you create an HTML file with only this line, open the file in any modern browser, and inspect the page with developer tools, you’ll see that certain parts of the basic HTML document format </a:t>
            </a:r>
            <a:r>
              <a:rPr lang="en" sz="1400">
                <a:solidFill>
                  <a:srgbClr val="4F4F4F"/>
                </a:solidFill>
                <a:highlight>
                  <a:srgbClr val="FFFFFF"/>
                </a:highlight>
                <a:latin typeface="Arial"/>
                <a:ea typeface="Arial"/>
                <a:cs typeface="Arial"/>
                <a:sym typeface="Arial"/>
              </a:rPr>
              <a:t>were assumed:</a:t>
            </a:r>
            <a:endParaRPr sz="1400">
              <a:solidFill>
                <a:srgbClr val="4F4F4F"/>
              </a:solidFill>
              <a:highlight>
                <a:srgbClr val="FFFFFF"/>
              </a:highlight>
              <a:latin typeface="Arial"/>
              <a:ea typeface="Arial"/>
              <a:cs typeface="Arial"/>
              <a:sym typeface="Arial"/>
            </a:endParaRPr>
          </a:p>
          <a:p>
            <a:pPr indent="0" lvl="0" marL="0" rtl="0" algn="l">
              <a:lnSpc>
                <a:spcPct val="170000"/>
              </a:lnSpc>
              <a:spcBef>
                <a:spcPts val="1100"/>
              </a:spcBef>
              <a:spcAft>
                <a:spcPts val="0"/>
              </a:spcAft>
              <a:buNone/>
            </a:pPr>
            <a:r>
              <a:t/>
            </a:r>
            <a:endParaRPr b="1" i="1" sz="1400">
              <a:solidFill>
                <a:srgbClr val="4F4F4F"/>
              </a:solidFill>
              <a:highlight>
                <a:srgbClr val="FFFFFF"/>
              </a:highlight>
              <a:latin typeface="Oswald"/>
              <a:ea typeface="Oswald"/>
              <a:cs typeface="Oswald"/>
              <a:sym typeface="Oswald"/>
            </a:endParaRPr>
          </a:p>
          <a:p>
            <a:pPr indent="0" lvl="0" marL="0" rtl="0" algn="l">
              <a:spcBef>
                <a:spcPts val="0"/>
              </a:spcBef>
              <a:spcAft>
                <a:spcPts val="1600"/>
              </a:spcAft>
              <a:buNone/>
            </a:pPr>
            <a:r>
              <a:t/>
            </a:r>
            <a:endParaRPr sz="1400">
              <a:solidFill>
                <a:srgbClr val="000000"/>
              </a:solidFill>
              <a:highlight>
                <a:srgbClr val="FFFFFF"/>
              </a:highlight>
              <a:latin typeface="Oswald"/>
              <a:ea typeface="Oswald"/>
              <a:cs typeface="Oswald"/>
              <a:sym typeface="Oswald"/>
            </a:endParaRPr>
          </a:p>
        </p:txBody>
      </p:sp>
      <p:sp>
        <p:nvSpPr>
          <p:cNvPr id="263" name="Google Shape;263;p42"/>
          <p:cNvSpPr txBox="1"/>
          <p:nvPr>
            <p:ph type="title"/>
          </p:nvPr>
        </p:nvSpPr>
        <p:spPr>
          <a:xfrm>
            <a:off x="226075" y="260275"/>
            <a:ext cx="2808000" cy="1203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200">
                <a:latin typeface="Oswald"/>
                <a:ea typeface="Oswald"/>
                <a:cs typeface="Oswald"/>
                <a:sym typeface="Oswald"/>
              </a:rPr>
              <a:t>HTML Document</a:t>
            </a:r>
            <a:endParaRPr b="1" sz="2200">
              <a:latin typeface="Oswald"/>
              <a:ea typeface="Oswald"/>
              <a:cs typeface="Oswald"/>
              <a:sym typeface="Oswald"/>
            </a:endParaRPr>
          </a:p>
          <a:p>
            <a:pPr indent="0" lvl="0" marL="0" rtl="0" algn="ctr">
              <a:spcBef>
                <a:spcPts val="0"/>
              </a:spcBef>
              <a:spcAft>
                <a:spcPts val="0"/>
              </a:spcAft>
              <a:buNone/>
            </a:pPr>
            <a:r>
              <a:t/>
            </a:r>
            <a:endParaRPr b="1" sz="2200">
              <a:latin typeface="Oswald"/>
              <a:ea typeface="Oswald"/>
              <a:cs typeface="Oswald"/>
              <a:sym typeface="Oswald"/>
            </a:endParaRPr>
          </a:p>
        </p:txBody>
      </p:sp>
      <p:pic>
        <p:nvPicPr>
          <p:cNvPr id="264" name="Google Shape;264;p42"/>
          <p:cNvPicPr preferRelativeResize="0"/>
          <p:nvPr/>
        </p:nvPicPr>
        <p:blipFill>
          <a:blip r:embed="rId3">
            <a:alphaModFix/>
          </a:blip>
          <a:stretch>
            <a:fillRect/>
          </a:stretch>
        </p:blipFill>
        <p:spPr>
          <a:xfrm>
            <a:off x="76200" y="1347100"/>
            <a:ext cx="3133225" cy="2123225"/>
          </a:xfrm>
          <a:prstGeom prst="rect">
            <a:avLst/>
          </a:prstGeom>
          <a:noFill/>
          <a:ln>
            <a:noFill/>
          </a:ln>
        </p:spPr>
      </p:pic>
      <p:pic>
        <p:nvPicPr>
          <p:cNvPr id="265" name="Google Shape;265;p42"/>
          <p:cNvPicPr preferRelativeResize="0"/>
          <p:nvPr/>
        </p:nvPicPr>
        <p:blipFill>
          <a:blip r:embed="rId4">
            <a:alphaModFix/>
          </a:blip>
          <a:stretch>
            <a:fillRect/>
          </a:stretch>
        </p:blipFill>
        <p:spPr>
          <a:xfrm>
            <a:off x="3882988" y="3562350"/>
            <a:ext cx="4086225" cy="1581150"/>
          </a:xfrm>
          <a:prstGeom prst="rect">
            <a:avLst/>
          </a:prstGeom>
          <a:noFill/>
          <a:ln>
            <a:noFill/>
          </a:ln>
        </p:spPr>
      </p:pic>
      <p:pic>
        <p:nvPicPr>
          <p:cNvPr id="266" name="Google Shape;266;p42"/>
          <p:cNvPicPr preferRelativeResize="0"/>
          <p:nvPr/>
        </p:nvPicPr>
        <p:blipFill>
          <a:blip r:embed="rId5">
            <a:alphaModFix/>
          </a:blip>
          <a:stretch>
            <a:fillRect/>
          </a:stretch>
        </p:blipFill>
        <p:spPr>
          <a:xfrm>
            <a:off x="3944950" y="1813825"/>
            <a:ext cx="3193675" cy="4790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3"/>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CHROME DEVELOPER TOOLS</a:t>
            </a:r>
            <a:endParaRPr/>
          </a:p>
        </p:txBody>
      </p:sp>
      <p:pic>
        <p:nvPicPr>
          <p:cNvPr id="272" name="Google Shape;272;p43"/>
          <p:cNvPicPr preferRelativeResize="0"/>
          <p:nvPr/>
        </p:nvPicPr>
        <p:blipFill>
          <a:blip r:embed="rId3">
            <a:alphaModFix/>
          </a:blip>
          <a:stretch>
            <a:fillRect/>
          </a:stretch>
        </p:blipFill>
        <p:spPr>
          <a:xfrm>
            <a:off x="1446875" y="56200"/>
            <a:ext cx="6279526" cy="45532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4"/>
          <p:cNvSpPr txBox="1"/>
          <p:nvPr>
            <p:ph type="title"/>
          </p:nvPr>
        </p:nvSpPr>
        <p:spPr>
          <a:xfrm>
            <a:off x="98250" y="1687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200">
                <a:latin typeface="Oswald"/>
                <a:ea typeface="Oswald"/>
                <a:cs typeface="Oswald"/>
                <a:sym typeface="Oswald"/>
              </a:rPr>
              <a:t>HTML Doctypes</a:t>
            </a:r>
            <a:endParaRPr b="1" sz="2200">
              <a:latin typeface="Oswald"/>
              <a:ea typeface="Oswald"/>
              <a:cs typeface="Oswald"/>
              <a:sym typeface="Oswald"/>
            </a:endParaRPr>
          </a:p>
          <a:p>
            <a:pPr indent="0" lvl="0" marL="0" rtl="0" algn="ctr">
              <a:spcBef>
                <a:spcPts val="0"/>
              </a:spcBef>
              <a:spcAft>
                <a:spcPts val="0"/>
              </a:spcAft>
              <a:buNone/>
            </a:pPr>
            <a:r>
              <a:t/>
            </a:r>
            <a:endParaRPr b="1" sz="2200">
              <a:latin typeface="Oswald"/>
              <a:ea typeface="Oswald"/>
              <a:cs typeface="Oswald"/>
              <a:sym typeface="Oswald"/>
            </a:endParaRPr>
          </a:p>
        </p:txBody>
      </p:sp>
      <p:sp>
        <p:nvSpPr>
          <p:cNvPr id="278" name="Google Shape;278;p44"/>
          <p:cNvSpPr txBox="1"/>
          <p:nvPr/>
        </p:nvSpPr>
        <p:spPr>
          <a:xfrm>
            <a:off x="86750" y="766600"/>
            <a:ext cx="8997900" cy="17598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2100"/>
              </a:spcBef>
              <a:spcAft>
                <a:spcPts val="0"/>
              </a:spcAft>
              <a:buNone/>
            </a:pPr>
            <a:r>
              <a:rPr b="1" lang="en" sz="1350">
                <a:solidFill>
                  <a:srgbClr val="2E3D49"/>
                </a:solidFill>
                <a:highlight>
                  <a:srgbClr val="FFFFFF"/>
                </a:highlight>
              </a:rPr>
              <a:t>HTML Doctypes</a:t>
            </a:r>
            <a:endParaRPr b="1" sz="1350">
              <a:solidFill>
                <a:srgbClr val="2E3D49"/>
              </a:solidFill>
              <a:highlight>
                <a:srgbClr val="FFFFFF"/>
              </a:highlight>
            </a:endParaRPr>
          </a:p>
          <a:p>
            <a:pPr indent="0" lvl="0" marL="0" rtl="0" algn="l">
              <a:lnSpc>
                <a:spcPct val="170000"/>
              </a:lnSpc>
              <a:spcBef>
                <a:spcPts val="400"/>
              </a:spcBef>
              <a:spcAft>
                <a:spcPts val="0"/>
              </a:spcAft>
              <a:buNone/>
            </a:pPr>
            <a:r>
              <a:rPr lang="en" sz="1200">
                <a:solidFill>
                  <a:srgbClr val="4F4F4F"/>
                </a:solidFill>
                <a:highlight>
                  <a:srgbClr val="FFFFFF"/>
                </a:highlight>
              </a:rPr>
              <a:t>An HTML document will usually start with a type declaration (which is not a tag, so it should not have a closing tag). The declaration helps the browser determine what type of HTML document it’s trying to parse and display.</a:t>
            </a:r>
            <a:endParaRPr sz="1200">
              <a:solidFill>
                <a:srgbClr val="4F4F4F"/>
              </a:solidFill>
              <a:highlight>
                <a:srgbClr val="FFFFFF"/>
              </a:highlight>
            </a:endParaRPr>
          </a:p>
          <a:p>
            <a:pPr indent="0" lvl="0" marL="0" rtl="0" algn="l">
              <a:lnSpc>
                <a:spcPct val="170000"/>
              </a:lnSpc>
              <a:spcBef>
                <a:spcPts val="1100"/>
              </a:spcBef>
              <a:spcAft>
                <a:spcPts val="0"/>
              </a:spcAft>
              <a:buNone/>
            </a:pPr>
            <a:r>
              <a:rPr lang="en" sz="1200">
                <a:solidFill>
                  <a:srgbClr val="4F4F4F"/>
                </a:solidFill>
                <a:highlight>
                  <a:srgbClr val="FFFFFF"/>
                </a:highlight>
              </a:rPr>
              <a:t>If you’ve ever looked at an </a:t>
            </a:r>
            <a:r>
              <a:rPr lang="en" sz="1200">
                <a:solidFill>
                  <a:srgbClr val="02B3E4"/>
                </a:solidFill>
                <a:highlight>
                  <a:srgbClr val="FFFFFF"/>
                </a:highlight>
                <a:uFill>
                  <a:noFill/>
                </a:uFill>
                <a:hlinkClick r:id="rId3">
                  <a:extLst>
                    <a:ext uri="{A12FA001-AC4F-418D-AE19-62706E023703}">
                      <ahyp:hlinkClr val="tx"/>
                    </a:ext>
                  </a:extLst>
                </a:hlinkClick>
              </a:rPr>
              <a:t>older website</a:t>
            </a:r>
            <a:r>
              <a:rPr lang="en" sz="1200">
                <a:solidFill>
                  <a:srgbClr val="4F4F4F"/>
                </a:solidFill>
                <a:highlight>
                  <a:srgbClr val="FFFFFF"/>
                </a:highlight>
              </a:rPr>
              <a:t> using dev tools, you might have noticed a doctype that looks like this:</a:t>
            </a:r>
            <a:endParaRPr sz="1200">
              <a:solidFill>
                <a:srgbClr val="4F4F4F"/>
              </a:solidFill>
              <a:highlight>
                <a:srgbClr val="FFFFFF"/>
              </a:highlight>
            </a:endParaRPr>
          </a:p>
          <a:p>
            <a:pPr indent="0" lvl="0" marL="0" rtl="0" algn="l">
              <a:lnSpc>
                <a:spcPct val="170000"/>
              </a:lnSpc>
              <a:spcBef>
                <a:spcPts val="1100"/>
              </a:spcBef>
              <a:spcAft>
                <a:spcPts val="0"/>
              </a:spcAft>
              <a:buNone/>
            </a:pPr>
            <a:r>
              <a:t/>
            </a:r>
            <a:endParaRPr sz="1200">
              <a:solidFill>
                <a:srgbClr val="4F4F4F"/>
              </a:solidFill>
              <a:highlight>
                <a:srgbClr val="FFFFFF"/>
              </a:highlight>
            </a:endParaRPr>
          </a:p>
          <a:p>
            <a:pPr indent="0" lvl="0" marL="0" rtl="0" algn="l">
              <a:lnSpc>
                <a:spcPct val="170000"/>
              </a:lnSpc>
              <a:spcBef>
                <a:spcPts val="1100"/>
              </a:spcBef>
              <a:spcAft>
                <a:spcPts val="0"/>
              </a:spcAft>
              <a:buNone/>
            </a:pPr>
            <a:r>
              <a:rPr lang="en" sz="1200">
                <a:solidFill>
                  <a:srgbClr val="4F4F4F"/>
                </a:solidFill>
                <a:highlight>
                  <a:srgbClr val="FFFFFF"/>
                </a:highlight>
              </a:rPr>
              <a:t>Or maybe you don’t see a doctype at all.</a:t>
            </a:r>
            <a:endParaRPr sz="1200">
              <a:solidFill>
                <a:srgbClr val="4F4F4F"/>
              </a:solidFill>
              <a:highlight>
                <a:srgbClr val="FFFFFF"/>
              </a:highlight>
            </a:endParaRPr>
          </a:p>
          <a:p>
            <a:pPr indent="0" lvl="0" marL="0" rtl="0" algn="l">
              <a:spcBef>
                <a:spcPts val="1100"/>
              </a:spcBef>
              <a:spcAft>
                <a:spcPts val="0"/>
              </a:spcAft>
              <a:buNone/>
            </a:pPr>
            <a:r>
              <a:t/>
            </a:r>
            <a:endParaRPr>
              <a:latin typeface="Roboto"/>
              <a:ea typeface="Roboto"/>
              <a:cs typeface="Roboto"/>
              <a:sym typeface="Roboto"/>
            </a:endParaRPr>
          </a:p>
        </p:txBody>
      </p:sp>
      <p:pic>
        <p:nvPicPr>
          <p:cNvPr id="279" name="Google Shape;279;p44"/>
          <p:cNvPicPr preferRelativeResize="0"/>
          <p:nvPr/>
        </p:nvPicPr>
        <p:blipFill>
          <a:blip r:embed="rId4">
            <a:alphaModFix/>
          </a:blip>
          <a:stretch>
            <a:fillRect/>
          </a:stretch>
        </p:blipFill>
        <p:spPr>
          <a:xfrm>
            <a:off x="487050" y="2450200"/>
            <a:ext cx="7267575" cy="457200"/>
          </a:xfrm>
          <a:prstGeom prst="rect">
            <a:avLst/>
          </a:prstGeom>
          <a:noFill/>
          <a:ln>
            <a:noFill/>
          </a:ln>
        </p:spPr>
      </p:pic>
      <p:pic>
        <p:nvPicPr>
          <p:cNvPr id="280" name="Google Shape;280;p44"/>
          <p:cNvPicPr preferRelativeResize="0"/>
          <p:nvPr/>
        </p:nvPicPr>
        <p:blipFill>
          <a:blip r:embed="rId5">
            <a:alphaModFix/>
          </a:blip>
          <a:stretch>
            <a:fillRect/>
          </a:stretch>
        </p:blipFill>
        <p:spPr>
          <a:xfrm>
            <a:off x="387875" y="3286125"/>
            <a:ext cx="7572375" cy="18573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5"/>
          <p:cNvSpPr txBox="1"/>
          <p:nvPr>
            <p:ph type="title"/>
          </p:nvPr>
        </p:nvSpPr>
        <p:spPr>
          <a:xfrm>
            <a:off x="98250" y="1687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200">
                <a:latin typeface="Oswald"/>
                <a:ea typeface="Oswald"/>
                <a:cs typeface="Oswald"/>
                <a:sym typeface="Oswald"/>
              </a:rPr>
              <a:t>HTML Doctypes cont..</a:t>
            </a:r>
            <a:endParaRPr b="1" sz="2200">
              <a:latin typeface="Oswald"/>
              <a:ea typeface="Oswald"/>
              <a:cs typeface="Oswald"/>
              <a:sym typeface="Oswald"/>
            </a:endParaRPr>
          </a:p>
          <a:p>
            <a:pPr indent="0" lvl="0" marL="0" rtl="0" algn="ctr">
              <a:spcBef>
                <a:spcPts val="0"/>
              </a:spcBef>
              <a:spcAft>
                <a:spcPts val="0"/>
              </a:spcAft>
              <a:buNone/>
            </a:pPr>
            <a:r>
              <a:t/>
            </a:r>
            <a:endParaRPr b="1" sz="2200">
              <a:latin typeface="Oswald"/>
              <a:ea typeface="Oswald"/>
              <a:cs typeface="Oswald"/>
              <a:sym typeface="Oswald"/>
            </a:endParaRPr>
          </a:p>
        </p:txBody>
      </p:sp>
      <p:sp>
        <p:nvSpPr>
          <p:cNvPr id="286" name="Google Shape;286;p45"/>
          <p:cNvSpPr txBox="1"/>
          <p:nvPr/>
        </p:nvSpPr>
        <p:spPr>
          <a:xfrm>
            <a:off x="86750" y="766600"/>
            <a:ext cx="8997900" cy="3360600"/>
          </a:xfrm>
          <a:prstGeom prst="rect">
            <a:avLst/>
          </a:prstGeom>
          <a:noFill/>
          <a:ln>
            <a:noFill/>
          </a:ln>
        </p:spPr>
        <p:txBody>
          <a:bodyPr anchorCtr="0" anchor="t" bIns="91425" lIns="91425" spcFirstLastPara="1" rIns="91425" wrap="square" tIns="91425">
            <a:noAutofit/>
          </a:bodyPr>
          <a:lstStyle/>
          <a:p>
            <a:pPr indent="0" lvl="0" marL="0" rtl="0" algn="l">
              <a:lnSpc>
                <a:spcPct val="170000"/>
              </a:lnSpc>
              <a:spcBef>
                <a:spcPts val="0"/>
              </a:spcBef>
              <a:spcAft>
                <a:spcPts val="0"/>
              </a:spcAft>
              <a:buNone/>
            </a:pPr>
            <a:r>
              <a:rPr lang="en" sz="1200">
                <a:solidFill>
                  <a:srgbClr val="4F4F4F"/>
                </a:solidFill>
                <a:highlight>
                  <a:srgbClr val="FFFFFF"/>
                </a:highlight>
              </a:rPr>
              <a:t>But newer websites (and your websites!) will have a declaration that looks like this:</a:t>
            </a:r>
            <a:endParaRPr sz="1200">
              <a:solidFill>
                <a:srgbClr val="4F4F4F"/>
              </a:solidFill>
              <a:highlight>
                <a:srgbClr val="FFFFFF"/>
              </a:highlight>
            </a:endParaRPr>
          </a:p>
          <a:p>
            <a:pPr indent="0" lvl="0" marL="0" rtl="0" algn="l">
              <a:lnSpc>
                <a:spcPct val="170000"/>
              </a:lnSpc>
              <a:spcBef>
                <a:spcPts val="1100"/>
              </a:spcBef>
              <a:spcAft>
                <a:spcPts val="0"/>
              </a:spcAft>
              <a:buNone/>
            </a:pPr>
            <a:r>
              <a:t/>
            </a:r>
            <a:endParaRPr sz="1200">
              <a:solidFill>
                <a:srgbClr val="0F2B3D"/>
              </a:solidFill>
              <a:highlight>
                <a:srgbClr val="F7F7F8"/>
              </a:highlight>
              <a:latin typeface="Courier New"/>
              <a:ea typeface="Courier New"/>
              <a:cs typeface="Courier New"/>
              <a:sym typeface="Courier New"/>
            </a:endParaRPr>
          </a:p>
          <a:p>
            <a:pPr indent="0" lvl="0" marL="0" rtl="0" algn="l">
              <a:lnSpc>
                <a:spcPct val="115000"/>
              </a:lnSpc>
              <a:spcBef>
                <a:spcPts val="1500"/>
              </a:spcBef>
              <a:spcAft>
                <a:spcPts val="0"/>
              </a:spcAft>
              <a:buNone/>
            </a:pPr>
            <a:r>
              <a:t/>
            </a:r>
            <a:endParaRPr sz="1200">
              <a:solidFill>
                <a:srgbClr val="525C65"/>
              </a:solidFill>
              <a:highlight>
                <a:srgbClr val="F7F7F8"/>
              </a:highlight>
              <a:latin typeface="Courier New"/>
              <a:ea typeface="Courier New"/>
              <a:cs typeface="Courier New"/>
              <a:sym typeface="Courier New"/>
            </a:endParaRPr>
          </a:p>
          <a:p>
            <a:pPr indent="0" lvl="0" marL="0" rtl="0" algn="l">
              <a:lnSpc>
                <a:spcPct val="170000"/>
              </a:lnSpc>
              <a:spcBef>
                <a:spcPts val="1500"/>
              </a:spcBef>
              <a:spcAft>
                <a:spcPts val="0"/>
              </a:spcAft>
              <a:buNone/>
            </a:pPr>
            <a:r>
              <a:t/>
            </a:r>
            <a:endParaRPr sz="1200">
              <a:solidFill>
                <a:srgbClr val="4F4F4F"/>
              </a:solidFill>
              <a:highlight>
                <a:srgbClr val="FFFFFF"/>
              </a:highlight>
            </a:endParaRPr>
          </a:p>
          <a:p>
            <a:pPr indent="0" lvl="0" marL="0" rtl="0" algn="l">
              <a:lnSpc>
                <a:spcPct val="170000"/>
              </a:lnSpc>
              <a:spcBef>
                <a:spcPts val="1100"/>
              </a:spcBef>
              <a:spcAft>
                <a:spcPts val="0"/>
              </a:spcAft>
              <a:buNone/>
            </a:pPr>
            <a:r>
              <a:rPr lang="en" sz="1200">
                <a:solidFill>
                  <a:srgbClr val="4F4F4F"/>
                </a:solidFill>
                <a:highlight>
                  <a:srgbClr val="FFFFFF"/>
                </a:highlight>
              </a:rPr>
              <a:t>Browsers look for this doctype declaration to determine which </a:t>
            </a:r>
            <a:r>
              <a:rPr b="1" lang="en" sz="1200">
                <a:solidFill>
                  <a:srgbClr val="4F4F4F"/>
                </a:solidFill>
                <a:highlight>
                  <a:srgbClr val="FFFFFF"/>
                </a:highlight>
              </a:rPr>
              <a:t>rendering mode</a:t>
            </a:r>
            <a:r>
              <a:rPr lang="en" sz="1200">
                <a:solidFill>
                  <a:srgbClr val="4F4F4F"/>
                </a:solidFill>
                <a:highlight>
                  <a:srgbClr val="FFFFFF"/>
                </a:highlight>
              </a:rPr>
              <a:t> to use to render the site. Generally, newer sites follow standard HTML specifications. The current standard HTML specification is called HTML5 (which is what you're learning!). On the other hand, older sites, created before HTML standards really existed, might use a different rendering mode that imitates the behavior of older browsers.</a:t>
            </a:r>
            <a:endParaRPr sz="1200">
              <a:solidFill>
                <a:srgbClr val="4F4F4F"/>
              </a:solidFill>
              <a:highlight>
                <a:srgbClr val="FFFFFF"/>
              </a:highlight>
            </a:endParaRPr>
          </a:p>
          <a:p>
            <a:pPr indent="0" lvl="0" marL="0" rtl="0" algn="l">
              <a:lnSpc>
                <a:spcPct val="170000"/>
              </a:lnSpc>
              <a:spcBef>
                <a:spcPts val="1100"/>
              </a:spcBef>
              <a:spcAft>
                <a:spcPts val="0"/>
              </a:spcAft>
              <a:buNone/>
            </a:pPr>
            <a:r>
              <a:rPr lang="en" sz="1200">
                <a:solidFill>
                  <a:srgbClr val="4F4F4F"/>
                </a:solidFill>
                <a:highlight>
                  <a:srgbClr val="FFFFFF"/>
                </a:highlight>
              </a:rPr>
              <a:t>Once you’ve declared the doctype, the next part of your HTML document is the </a:t>
            </a:r>
            <a:r>
              <a:rPr lang="en" sz="1200">
                <a:solidFill>
                  <a:srgbClr val="0F2B3D"/>
                </a:solidFill>
                <a:highlight>
                  <a:srgbClr val="F7F7F8"/>
                </a:highlight>
                <a:latin typeface="Courier New"/>
                <a:ea typeface="Courier New"/>
                <a:cs typeface="Courier New"/>
                <a:sym typeface="Courier New"/>
              </a:rPr>
              <a:t>&lt;html&gt;</a:t>
            </a:r>
            <a:r>
              <a:rPr lang="en" sz="1200">
                <a:solidFill>
                  <a:srgbClr val="4F4F4F"/>
                </a:solidFill>
                <a:highlight>
                  <a:srgbClr val="FFFFFF"/>
                </a:highlight>
              </a:rPr>
              <a:t> tag, which tells the browser that everything enclosed inside the </a:t>
            </a:r>
            <a:r>
              <a:rPr lang="en" sz="1200">
                <a:solidFill>
                  <a:srgbClr val="0F2B3D"/>
                </a:solidFill>
                <a:highlight>
                  <a:srgbClr val="F7F7F8"/>
                </a:highlight>
                <a:latin typeface="Courier New"/>
                <a:ea typeface="Courier New"/>
                <a:cs typeface="Courier New"/>
                <a:sym typeface="Courier New"/>
              </a:rPr>
              <a:t>&lt;html&gt; ... &lt;/html&gt;</a:t>
            </a:r>
            <a:r>
              <a:rPr lang="en" sz="1200">
                <a:solidFill>
                  <a:srgbClr val="4F4F4F"/>
                </a:solidFill>
                <a:highlight>
                  <a:srgbClr val="FFFFFF"/>
                </a:highlight>
              </a:rPr>
              <a:t> should be parsed as HTML. Then you have the two main sections of your HTML document: </a:t>
            </a:r>
            <a:r>
              <a:rPr lang="en" sz="1200">
                <a:solidFill>
                  <a:srgbClr val="0F2B3D"/>
                </a:solidFill>
                <a:highlight>
                  <a:srgbClr val="F7F7F8"/>
                </a:highlight>
                <a:latin typeface="Courier New"/>
                <a:ea typeface="Courier New"/>
                <a:cs typeface="Courier New"/>
                <a:sym typeface="Courier New"/>
              </a:rPr>
              <a:t>&lt;head&gt;</a:t>
            </a:r>
            <a:r>
              <a:rPr lang="en" sz="1200">
                <a:solidFill>
                  <a:srgbClr val="4F4F4F"/>
                </a:solidFill>
                <a:highlight>
                  <a:srgbClr val="FFFFFF"/>
                </a:highlight>
              </a:rPr>
              <a:t> and </a:t>
            </a:r>
            <a:r>
              <a:rPr lang="en" sz="1200">
                <a:solidFill>
                  <a:srgbClr val="0F2B3D"/>
                </a:solidFill>
                <a:highlight>
                  <a:srgbClr val="F7F7F8"/>
                </a:highlight>
                <a:latin typeface="Courier New"/>
                <a:ea typeface="Courier New"/>
                <a:cs typeface="Courier New"/>
                <a:sym typeface="Courier New"/>
              </a:rPr>
              <a:t>&lt;body&gt;</a:t>
            </a:r>
            <a:endParaRPr sz="1200">
              <a:solidFill>
                <a:srgbClr val="4F4F4F"/>
              </a:solidFill>
              <a:highlight>
                <a:srgbClr val="FFFFFF"/>
              </a:highlight>
            </a:endParaRPr>
          </a:p>
          <a:p>
            <a:pPr indent="0" lvl="0" marL="0" rtl="0" algn="l">
              <a:lnSpc>
                <a:spcPct val="170000"/>
              </a:lnSpc>
              <a:spcBef>
                <a:spcPts val="1100"/>
              </a:spcBef>
              <a:spcAft>
                <a:spcPts val="0"/>
              </a:spcAft>
              <a:buNone/>
            </a:pPr>
            <a:r>
              <a:t/>
            </a:r>
            <a:endParaRPr b="1" sz="1350">
              <a:solidFill>
                <a:srgbClr val="2E3D49"/>
              </a:solidFill>
              <a:highlight>
                <a:srgbClr val="FFFFFF"/>
              </a:highlight>
            </a:endParaRPr>
          </a:p>
          <a:p>
            <a:pPr indent="0" lvl="0" marL="0" rtl="0" algn="l">
              <a:spcBef>
                <a:spcPts val="1100"/>
              </a:spcBef>
              <a:spcAft>
                <a:spcPts val="0"/>
              </a:spcAft>
              <a:buNone/>
            </a:pPr>
            <a:r>
              <a:t/>
            </a:r>
            <a:endParaRPr>
              <a:latin typeface="Roboto"/>
              <a:ea typeface="Roboto"/>
              <a:cs typeface="Roboto"/>
              <a:sym typeface="Roboto"/>
            </a:endParaRPr>
          </a:p>
        </p:txBody>
      </p:sp>
      <p:pic>
        <p:nvPicPr>
          <p:cNvPr id="287" name="Google Shape;287;p45"/>
          <p:cNvPicPr preferRelativeResize="0"/>
          <p:nvPr/>
        </p:nvPicPr>
        <p:blipFill>
          <a:blip r:embed="rId3">
            <a:alphaModFix/>
          </a:blip>
          <a:stretch>
            <a:fillRect/>
          </a:stretch>
        </p:blipFill>
        <p:spPr>
          <a:xfrm>
            <a:off x="359775" y="1201200"/>
            <a:ext cx="7423650" cy="12968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6"/>
          <p:cNvSpPr txBox="1"/>
          <p:nvPr/>
        </p:nvSpPr>
        <p:spPr>
          <a:xfrm>
            <a:off x="86750" y="766600"/>
            <a:ext cx="8997900" cy="224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93" name="Google Shape;293;p46"/>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4F4F4F"/>
                </a:solidFill>
                <a:highlight>
                  <a:srgbClr val="FFFFFF"/>
                </a:highlight>
                <a:latin typeface="Arial"/>
                <a:ea typeface="Arial"/>
                <a:cs typeface="Arial"/>
                <a:sym typeface="Arial"/>
              </a:rPr>
              <a:t>Full HTML Tree Structure</a:t>
            </a:r>
            <a:endParaRPr/>
          </a:p>
        </p:txBody>
      </p:sp>
      <p:pic>
        <p:nvPicPr>
          <p:cNvPr id="294" name="Google Shape;294;p46"/>
          <p:cNvPicPr preferRelativeResize="0"/>
          <p:nvPr/>
        </p:nvPicPr>
        <p:blipFill>
          <a:blip r:embed="rId3">
            <a:alphaModFix/>
          </a:blip>
          <a:stretch>
            <a:fillRect/>
          </a:stretch>
        </p:blipFill>
        <p:spPr>
          <a:xfrm>
            <a:off x="801950" y="91225"/>
            <a:ext cx="7391400" cy="45148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HTML Documents In Depth</a:t>
            </a:r>
            <a:endParaRPr/>
          </a:p>
        </p:txBody>
      </p:sp>
      <p:sp>
        <p:nvSpPr>
          <p:cNvPr id="300" name="Google Shape;300;p47"/>
          <p:cNvSpPr txBox="1"/>
          <p:nvPr/>
        </p:nvSpPr>
        <p:spPr>
          <a:xfrm>
            <a:off x="0" y="990600"/>
            <a:ext cx="9144000" cy="3000000"/>
          </a:xfrm>
          <a:prstGeom prst="rect">
            <a:avLst/>
          </a:prstGeom>
          <a:noFill/>
          <a:ln>
            <a:noFill/>
          </a:ln>
        </p:spPr>
        <p:txBody>
          <a:bodyPr anchorCtr="0" anchor="t" bIns="91425" lIns="91425" spcFirstLastPara="1" rIns="91425" wrap="square" tIns="91425">
            <a:noAutofit/>
          </a:bodyPr>
          <a:lstStyle/>
          <a:p>
            <a:pPr indent="0" lvl="0" marL="0" rtl="0" algn="l">
              <a:lnSpc>
                <a:spcPct val="170000"/>
              </a:lnSpc>
              <a:spcBef>
                <a:spcPts val="0"/>
              </a:spcBef>
              <a:spcAft>
                <a:spcPts val="0"/>
              </a:spcAft>
              <a:buNone/>
            </a:pPr>
            <a:r>
              <a:rPr lang="en" sz="1200">
                <a:solidFill>
                  <a:srgbClr val="4F4F4F"/>
                </a:solidFill>
                <a:highlight>
                  <a:srgbClr val="FFFFFF"/>
                </a:highlight>
              </a:rPr>
              <a:t>All of the HTML syntax that you’ve learned in this lesson will help you create the </a:t>
            </a:r>
            <a:r>
              <a:rPr b="1" lang="en" sz="1200">
                <a:solidFill>
                  <a:srgbClr val="4F4F4F"/>
                </a:solidFill>
                <a:highlight>
                  <a:srgbClr val="FFFFFF"/>
                </a:highlight>
              </a:rPr>
              <a:t>content</a:t>
            </a:r>
            <a:r>
              <a:rPr lang="en" sz="1200">
                <a:solidFill>
                  <a:srgbClr val="4F4F4F"/>
                </a:solidFill>
                <a:highlight>
                  <a:srgbClr val="FFFFFF"/>
                </a:highlight>
              </a:rPr>
              <a:t> of the page, which is always contained inside the </a:t>
            </a:r>
            <a:r>
              <a:rPr lang="en" sz="1200">
                <a:solidFill>
                  <a:srgbClr val="0F2B3D"/>
                </a:solidFill>
                <a:highlight>
                  <a:srgbClr val="F7F7F8"/>
                </a:highlight>
                <a:latin typeface="Courier New"/>
                <a:ea typeface="Courier New"/>
                <a:cs typeface="Courier New"/>
                <a:sym typeface="Courier New"/>
              </a:rPr>
              <a:t>&lt;body&gt;</a:t>
            </a:r>
            <a:r>
              <a:rPr lang="en" sz="1200">
                <a:solidFill>
                  <a:srgbClr val="4F4F4F"/>
                </a:solidFill>
                <a:highlight>
                  <a:srgbClr val="FFFFFF"/>
                </a:highlight>
              </a:rPr>
              <a:t> tags. The </a:t>
            </a:r>
            <a:r>
              <a:rPr lang="en" sz="1200">
                <a:solidFill>
                  <a:srgbClr val="0F2B3D"/>
                </a:solidFill>
                <a:highlight>
                  <a:srgbClr val="F7F7F8"/>
                </a:highlight>
                <a:latin typeface="Courier New"/>
                <a:ea typeface="Courier New"/>
                <a:cs typeface="Courier New"/>
                <a:sym typeface="Courier New"/>
              </a:rPr>
              <a:t>&lt;body&gt;</a:t>
            </a:r>
            <a:r>
              <a:rPr lang="en" sz="1200">
                <a:solidFill>
                  <a:srgbClr val="4F4F4F"/>
                </a:solidFill>
                <a:highlight>
                  <a:srgbClr val="FFFFFF"/>
                </a:highlight>
              </a:rPr>
              <a:t> is always visible.</a:t>
            </a:r>
            <a:endParaRPr sz="1200">
              <a:solidFill>
                <a:srgbClr val="4F4F4F"/>
              </a:solidFill>
              <a:highlight>
                <a:srgbClr val="FFFFFF"/>
              </a:highlight>
            </a:endParaRPr>
          </a:p>
          <a:p>
            <a:pPr indent="0" lvl="0" marL="0" rtl="0" algn="l">
              <a:lnSpc>
                <a:spcPct val="170000"/>
              </a:lnSpc>
              <a:spcBef>
                <a:spcPts val="1100"/>
              </a:spcBef>
              <a:spcAft>
                <a:spcPts val="0"/>
              </a:spcAft>
              <a:buNone/>
            </a:pPr>
            <a:r>
              <a:rPr lang="en" sz="1200">
                <a:solidFill>
                  <a:srgbClr val="4F4F4F"/>
                </a:solidFill>
                <a:highlight>
                  <a:srgbClr val="FFFFFF"/>
                </a:highlight>
              </a:rPr>
              <a:t>The </a:t>
            </a:r>
            <a:r>
              <a:rPr lang="en" sz="1200">
                <a:solidFill>
                  <a:srgbClr val="0F2B3D"/>
                </a:solidFill>
                <a:highlight>
                  <a:srgbClr val="F7F7F8"/>
                </a:highlight>
                <a:latin typeface="Courier New"/>
                <a:ea typeface="Courier New"/>
                <a:cs typeface="Courier New"/>
                <a:sym typeface="Courier New"/>
              </a:rPr>
              <a:t>&lt;head&gt;</a:t>
            </a:r>
            <a:r>
              <a:rPr lang="en" sz="1200">
                <a:solidFill>
                  <a:srgbClr val="4F4F4F"/>
                </a:solidFill>
                <a:highlight>
                  <a:srgbClr val="FFFFFF"/>
                </a:highlight>
              </a:rPr>
              <a:t>, on the other hand, is never visible, but the information in it describes the page and links to other files the browser needs to render the website correctly. For instance, the </a:t>
            </a:r>
            <a:r>
              <a:rPr lang="en" sz="1200">
                <a:solidFill>
                  <a:srgbClr val="0F2B3D"/>
                </a:solidFill>
                <a:highlight>
                  <a:srgbClr val="F7F7F8"/>
                </a:highlight>
                <a:latin typeface="Courier New"/>
                <a:ea typeface="Courier New"/>
                <a:cs typeface="Courier New"/>
                <a:sym typeface="Courier New"/>
              </a:rPr>
              <a:t>&lt;head&gt;</a:t>
            </a:r>
            <a:r>
              <a:rPr lang="en" sz="1200">
                <a:solidFill>
                  <a:srgbClr val="4F4F4F"/>
                </a:solidFill>
                <a:highlight>
                  <a:srgbClr val="FFFFFF"/>
                </a:highlight>
              </a:rPr>
              <a:t> is responsible for:</a:t>
            </a:r>
            <a:endParaRPr sz="1200">
              <a:solidFill>
                <a:srgbClr val="4F4F4F"/>
              </a:solidFill>
              <a:highlight>
                <a:srgbClr val="FFFFFF"/>
              </a:highlight>
            </a:endParaRPr>
          </a:p>
          <a:p>
            <a:pPr indent="-304800" lvl="0" marL="457200" rtl="0" algn="l">
              <a:lnSpc>
                <a:spcPct val="170000"/>
              </a:lnSpc>
              <a:spcBef>
                <a:spcPts val="1100"/>
              </a:spcBef>
              <a:spcAft>
                <a:spcPts val="0"/>
              </a:spcAft>
              <a:buClr>
                <a:srgbClr val="4F4F4F"/>
              </a:buClr>
              <a:buSzPts val="1200"/>
              <a:buChar char="●"/>
            </a:pPr>
            <a:r>
              <a:rPr lang="en" sz="1200">
                <a:solidFill>
                  <a:srgbClr val="4F4F4F"/>
                </a:solidFill>
                <a:highlight>
                  <a:srgbClr val="FFFFFF"/>
                </a:highlight>
              </a:rPr>
              <a:t>the document’s title (the text that shows up in browser tabs): </a:t>
            </a:r>
            <a:r>
              <a:rPr lang="en" sz="1200">
                <a:solidFill>
                  <a:srgbClr val="0F2B3D"/>
                </a:solidFill>
                <a:highlight>
                  <a:srgbClr val="F7F7F8"/>
                </a:highlight>
                <a:latin typeface="Courier New"/>
                <a:ea typeface="Courier New"/>
                <a:cs typeface="Courier New"/>
                <a:sym typeface="Courier New"/>
              </a:rPr>
              <a:t>&lt;title&gt;About Me&lt;/title&gt;</a:t>
            </a:r>
            <a:r>
              <a:rPr lang="en" sz="1200">
                <a:solidFill>
                  <a:srgbClr val="4F4F4F"/>
                </a:solidFill>
                <a:highlight>
                  <a:srgbClr val="FFFFFF"/>
                </a:highlight>
              </a:rPr>
              <a:t>.</a:t>
            </a:r>
            <a:endParaRPr sz="1200">
              <a:solidFill>
                <a:srgbClr val="4F4F4F"/>
              </a:solidFill>
              <a:highlight>
                <a:srgbClr val="FFFFFF"/>
              </a:highlight>
            </a:endParaRPr>
          </a:p>
          <a:p>
            <a:pPr indent="-304800" lvl="0" marL="457200" rtl="0" algn="l">
              <a:lnSpc>
                <a:spcPct val="170000"/>
              </a:lnSpc>
              <a:spcBef>
                <a:spcPts val="0"/>
              </a:spcBef>
              <a:spcAft>
                <a:spcPts val="0"/>
              </a:spcAft>
              <a:buClr>
                <a:srgbClr val="4F4F4F"/>
              </a:buClr>
              <a:buSzPts val="1200"/>
              <a:buChar char="●"/>
            </a:pPr>
            <a:r>
              <a:rPr lang="en" sz="1200">
                <a:solidFill>
                  <a:srgbClr val="4F4F4F"/>
                </a:solidFill>
                <a:highlight>
                  <a:srgbClr val="FFFFFF"/>
                </a:highlight>
              </a:rPr>
              <a:t>associated CSS files (for style): </a:t>
            </a:r>
            <a:r>
              <a:rPr lang="en" sz="1200">
                <a:solidFill>
                  <a:srgbClr val="0F2B3D"/>
                </a:solidFill>
                <a:highlight>
                  <a:srgbClr val="F7F7F8"/>
                </a:highlight>
                <a:latin typeface="Courier New"/>
                <a:ea typeface="Courier New"/>
                <a:cs typeface="Courier New"/>
                <a:sym typeface="Courier New"/>
              </a:rPr>
              <a:t>&lt;link rel="stylesheet" type="text/css" href="style.css"&gt;</a:t>
            </a:r>
            <a:r>
              <a:rPr lang="en" sz="1200">
                <a:solidFill>
                  <a:srgbClr val="4F4F4F"/>
                </a:solidFill>
                <a:highlight>
                  <a:srgbClr val="FFFFFF"/>
                </a:highlight>
              </a:rPr>
              <a:t>.</a:t>
            </a:r>
            <a:endParaRPr sz="1200">
              <a:solidFill>
                <a:srgbClr val="4F4F4F"/>
              </a:solidFill>
              <a:highlight>
                <a:srgbClr val="FFFFFF"/>
              </a:highlight>
            </a:endParaRPr>
          </a:p>
          <a:p>
            <a:pPr indent="-304800" lvl="0" marL="457200" rtl="0" algn="l">
              <a:lnSpc>
                <a:spcPct val="170000"/>
              </a:lnSpc>
              <a:spcBef>
                <a:spcPts val="0"/>
              </a:spcBef>
              <a:spcAft>
                <a:spcPts val="0"/>
              </a:spcAft>
              <a:buClr>
                <a:srgbClr val="4F4F4F"/>
              </a:buClr>
              <a:buSzPts val="1200"/>
              <a:buChar char="●"/>
            </a:pPr>
            <a:r>
              <a:rPr lang="en" sz="1200">
                <a:solidFill>
                  <a:srgbClr val="4F4F4F"/>
                </a:solidFill>
                <a:highlight>
                  <a:srgbClr val="FFFFFF"/>
                </a:highlight>
              </a:rPr>
              <a:t>associated JavaScript files (multipurpose scripts to change rendering and behavior): </a:t>
            </a:r>
            <a:r>
              <a:rPr lang="en" sz="1200">
                <a:solidFill>
                  <a:srgbClr val="0F2B3D"/>
                </a:solidFill>
                <a:highlight>
                  <a:srgbClr val="F7F7F8"/>
                </a:highlight>
                <a:latin typeface="Courier New"/>
                <a:ea typeface="Courier New"/>
                <a:cs typeface="Courier New"/>
                <a:sym typeface="Courier New"/>
              </a:rPr>
              <a:t>&lt;script src="animations.js"&gt;&lt;/script&gt;</a:t>
            </a:r>
            <a:r>
              <a:rPr lang="en" sz="1200">
                <a:solidFill>
                  <a:srgbClr val="4F4F4F"/>
                </a:solidFill>
                <a:highlight>
                  <a:srgbClr val="FFFFFF"/>
                </a:highlight>
              </a:rPr>
              <a:t>.</a:t>
            </a:r>
            <a:endParaRPr sz="1200">
              <a:solidFill>
                <a:srgbClr val="4F4F4F"/>
              </a:solidFill>
              <a:highlight>
                <a:srgbClr val="FFFFFF"/>
              </a:highlight>
            </a:endParaRPr>
          </a:p>
          <a:p>
            <a:pPr indent="-304800" lvl="0" marL="457200" rtl="0" algn="l">
              <a:lnSpc>
                <a:spcPct val="170000"/>
              </a:lnSpc>
              <a:spcBef>
                <a:spcPts val="0"/>
              </a:spcBef>
              <a:spcAft>
                <a:spcPts val="0"/>
              </a:spcAft>
              <a:buClr>
                <a:srgbClr val="4F4F4F"/>
              </a:buClr>
              <a:buSzPts val="1200"/>
              <a:buChar char="●"/>
            </a:pPr>
            <a:r>
              <a:rPr lang="en" sz="1200">
                <a:solidFill>
                  <a:srgbClr val="4F4F4F"/>
                </a:solidFill>
                <a:highlight>
                  <a:srgbClr val="FFFFFF"/>
                </a:highlight>
              </a:rPr>
              <a:t>the charset being used (the text's </a:t>
            </a:r>
            <a:r>
              <a:rPr lang="en" sz="1200">
                <a:solidFill>
                  <a:srgbClr val="02B3E4"/>
                </a:solidFill>
                <a:highlight>
                  <a:srgbClr val="FFFFFF"/>
                </a:highlight>
                <a:uFill>
                  <a:noFill/>
                </a:uFill>
                <a:hlinkClick r:id="rId3">
                  <a:extLst>
                    <a:ext uri="{A12FA001-AC4F-418D-AE19-62706E023703}">
                      <ahyp:hlinkClr val="tx"/>
                    </a:ext>
                  </a:extLst>
                </a:hlinkClick>
              </a:rPr>
              <a:t>encoding</a:t>
            </a:r>
            <a:r>
              <a:rPr lang="en" sz="1200">
                <a:solidFill>
                  <a:srgbClr val="4F4F4F"/>
                </a:solidFill>
                <a:highlight>
                  <a:srgbClr val="FFFFFF"/>
                </a:highlight>
              </a:rPr>
              <a:t>): </a:t>
            </a:r>
            <a:r>
              <a:rPr lang="en" sz="1200">
                <a:solidFill>
                  <a:srgbClr val="0F2B3D"/>
                </a:solidFill>
                <a:highlight>
                  <a:srgbClr val="F7F7F8"/>
                </a:highlight>
                <a:latin typeface="Courier New"/>
                <a:ea typeface="Courier New"/>
                <a:cs typeface="Courier New"/>
                <a:sym typeface="Courier New"/>
              </a:rPr>
              <a:t>&lt;meta charset="utf-8"&gt;</a:t>
            </a:r>
            <a:r>
              <a:rPr lang="en" sz="1200">
                <a:solidFill>
                  <a:srgbClr val="4F4F4F"/>
                </a:solidFill>
                <a:highlight>
                  <a:srgbClr val="FFFFFF"/>
                </a:highlight>
              </a:rPr>
              <a:t>.</a:t>
            </a:r>
            <a:endParaRPr sz="1200">
              <a:solidFill>
                <a:srgbClr val="4F4F4F"/>
              </a:solidFill>
              <a:highlight>
                <a:srgbClr val="FFFFFF"/>
              </a:highlight>
            </a:endParaRPr>
          </a:p>
          <a:p>
            <a:pPr indent="-304800" lvl="0" marL="457200" rtl="0" algn="l">
              <a:lnSpc>
                <a:spcPct val="170000"/>
              </a:lnSpc>
              <a:spcBef>
                <a:spcPts val="0"/>
              </a:spcBef>
              <a:spcAft>
                <a:spcPts val="0"/>
              </a:spcAft>
              <a:buClr>
                <a:srgbClr val="4F4F4F"/>
              </a:buClr>
              <a:buSzPts val="1200"/>
              <a:buChar char="●"/>
            </a:pPr>
            <a:r>
              <a:rPr lang="en" sz="1200">
                <a:solidFill>
                  <a:srgbClr val="4F4F4F"/>
                </a:solidFill>
                <a:highlight>
                  <a:srgbClr val="FFFFFF"/>
                </a:highlight>
              </a:rPr>
              <a:t>keywords, authors, and descriptions (often useful for </a:t>
            </a:r>
            <a:r>
              <a:rPr lang="en" sz="1200">
                <a:solidFill>
                  <a:srgbClr val="02B3E4"/>
                </a:solidFill>
                <a:highlight>
                  <a:srgbClr val="FFFFFF"/>
                </a:highlight>
                <a:uFill>
                  <a:noFill/>
                </a:uFill>
                <a:hlinkClick r:id="rId4">
                  <a:extLst>
                    <a:ext uri="{A12FA001-AC4F-418D-AE19-62706E023703}">
                      <ahyp:hlinkClr val="tx"/>
                    </a:ext>
                  </a:extLst>
                </a:hlinkClick>
              </a:rPr>
              <a:t>SEO</a:t>
            </a:r>
            <a:r>
              <a:rPr lang="en" sz="1200">
                <a:solidFill>
                  <a:srgbClr val="4F4F4F"/>
                </a:solidFill>
                <a:highlight>
                  <a:srgbClr val="FFFFFF"/>
                </a:highlight>
              </a:rPr>
              <a:t>): </a:t>
            </a:r>
            <a:r>
              <a:rPr lang="en" sz="1200">
                <a:solidFill>
                  <a:srgbClr val="0F2B3D"/>
                </a:solidFill>
                <a:highlight>
                  <a:srgbClr val="F7F7F8"/>
                </a:highlight>
                <a:latin typeface="Courier New"/>
                <a:ea typeface="Courier New"/>
                <a:cs typeface="Courier New"/>
                <a:sym typeface="Courier New"/>
              </a:rPr>
              <a:t>&lt;meta name="description" content="This is what my website is all about!"&gt;</a:t>
            </a:r>
            <a:r>
              <a:rPr lang="en" sz="1200">
                <a:solidFill>
                  <a:srgbClr val="4F4F4F"/>
                </a:solidFill>
                <a:highlight>
                  <a:srgbClr val="FFFFFF"/>
                </a:highlight>
              </a:rPr>
              <a:t>.</a:t>
            </a:r>
            <a:endParaRPr sz="1200">
              <a:solidFill>
                <a:srgbClr val="4F4F4F"/>
              </a:solidFill>
              <a:highlight>
                <a:srgbClr val="FFFFFF"/>
              </a:high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Header Tags : Meta and Title</a:t>
            </a:r>
            <a:endParaRPr/>
          </a:p>
        </p:txBody>
      </p:sp>
      <p:sp>
        <p:nvSpPr>
          <p:cNvPr id="306" name="Google Shape;306;p48"/>
          <p:cNvSpPr txBox="1"/>
          <p:nvPr/>
        </p:nvSpPr>
        <p:spPr>
          <a:xfrm>
            <a:off x="0" y="990600"/>
            <a:ext cx="9144000" cy="1116300"/>
          </a:xfrm>
          <a:prstGeom prst="rect">
            <a:avLst/>
          </a:prstGeom>
          <a:noFill/>
          <a:ln>
            <a:noFill/>
          </a:ln>
        </p:spPr>
        <p:txBody>
          <a:bodyPr anchorCtr="0" anchor="t" bIns="91425" lIns="91425" spcFirstLastPara="1" rIns="91425" wrap="square" tIns="91425">
            <a:noAutofit/>
          </a:bodyPr>
          <a:lstStyle/>
          <a:p>
            <a:pPr indent="0" lvl="0" marL="0" rtl="0" algn="l">
              <a:lnSpc>
                <a:spcPct val="170000"/>
              </a:lnSpc>
              <a:spcBef>
                <a:spcPts val="0"/>
              </a:spcBef>
              <a:spcAft>
                <a:spcPts val="0"/>
              </a:spcAft>
              <a:buNone/>
            </a:pPr>
            <a:r>
              <a:rPr lang="en" sz="1200">
                <a:solidFill>
                  <a:srgbClr val="0F2B3D"/>
                </a:solidFill>
                <a:highlight>
                  <a:srgbClr val="F7F7F8"/>
                </a:highlight>
                <a:latin typeface="Courier New"/>
                <a:ea typeface="Courier New"/>
                <a:cs typeface="Courier New"/>
                <a:sym typeface="Courier New"/>
              </a:rPr>
              <a:t>&lt;meta charset="utf-8"&gt;</a:t>
            </a:r>
            <a:r>
              <a:rPr lang="en" sz="1200">
                <a:solidFill>
                  <a:srgbClr val="4F4F4F"/>
                </a:solidFill>
                <a:highlight>
                  <a:srgbClr val="FFFFFF"/>
                </a:highlight>
              </a:rPr>
              <a:t> is pretty standard, and will allow your website to display any </a:t>
            </a:r>
            <a:r>
              <a:rPr lang="en" sz="1200">
                <a:solidFill>
                  <a:srgbClr val="02B3E4"/>
                </a:solidFill>
                <a:highlight>
                  <a:srgbClr val="FFFFFF"/>
                </a:highlight>
                <a:uFill>
                  <a:noFill/>
                </a:uFill>
                <a:hlinkClick r:id="rId3">
                  <a:extLst>
                    <a:ext uri="{A12FA001-AC4F-418D-AE19-62706E023703}">
                      <ahyp:hlinkClr val="tx"/>
                    </a:ext>
                  </a:extLst>
                </a:hlinkClick>
              </a:rPr>
              <a:t>Unicode character</a:t>
            </a:r>
            <a:r>
              <a:rPr lang="en" sz="1200">
                <a:solidFill>
                  <a:srgbClr val="4F4F4F"/>
                </a:solidFill>
                <a:highlight>
                  <a:srgbClr val="FFFFFF"/>
                </a:highlight>
              </a:rPr>
              <a:t>. (</a:t>
            </a:r>
            <a:r>
              <a:rPr lang="en" sz="1200">
                <a:solidFill>
                  <a:srgbClr val="02B3E4"/>
                </a:solidFill>
                <a:highlight>
                  <a:srgbClr val="FFFFFF"/>
                </a:highlight>
                <a:uFill>
                  <a:noFill/>
                </a:uFill>
                <a:hlinkClick r:id="rId4">
                  <a:extLst>
                    <a:ext uri="{A12FA001-AC4F-418D-AE19-62706E023703}">
                      <ahyp:hlinkClr val="tx"/>
                    </a:ext>
                  </a:extLst>
                </a:hlinkClick>
              </a:rPr>
              <a:t>Read more on how UTF-8 works here</a:t>
            </a:r>
            <a:r>
              <a:rPr lang="en" sz="1200">
                <a:solidFill>
                  <a:srgbClr val="4F4F4F"/>
                </a:solidFill>
                <a:highlight>
                  <a:srgbClr val="FFFFFF"/>
                </a:highlight>
              </a:rPr>
              <a:t>.) </a:t>
            </a:r>
            <a:r>
              <a:rPr lang="en" sz="1200">
                <a:solidFill>
                  <a:srgbClr val="0F2B3D"/>
                </a:solidFill>
                <a:highlight>
                  <a:srgbClr val="F7F7F8"/>
                </a:highlight>
                <a:latin typeface="Courier New"/>
                <a:ea typeface="Courier New"/>
                <a:cs typeface="Courier New"/>
                <a:sym typeface="Courier New"/>
              </a:rPr>
              <a:t>&lt;title&gt;</a:t>
            </a:r>
            <a:r>
              <a:rPr lang="en" sz="1200">
                <a:solidFill>
                  <a:srgbClr val="4F4F4F"/>
                </a:solidFill>
                <a:highlight>
                  <a:srgbClr val="FFFFFF"/>
                </a:highlight>
              </a:rPr>
              <a:t> will define the title of the document and will be displayed in the tab of the browser window when a user visits the page.</a:t>
            </a:r>
            <a:endParaRPr sz="1200">
              <a:solidFill>
                <a:srgbClr val="4F4F4F"/>
              </a:solidFill>
              <a:highlight>
                <a:srgbClr val="FFFFFF"/>
              </a:highlight>
            </a:endParaRPr>
          </a:p>
          <a:p>
            <a:pPr indent="0" lvl="0" marL="457200" rtl="0" algn="l">
              <a:lnSpc>
                <a:spcPct val="170000"/>
              </a:lnSpc>
              <a:spcBef>
                <a:spcPts val="0"/>
              </a:spcBef>
              <a:spcAft>
                <a:spcPts val="2200"/>
              </a:spcAft>
              <a:buNone/>
            </a:pPr>
            <a:r>
              <a:t/>
            </a:r>
            <a:endParaRPr b="1" sz="1200">
              <a:solidFill>
                <a:srgbClr val="4F4F4F"/>
              </a:solidFill>
              <a:highlight>
                <a:srgbClr val="FFFFFF"/>
              </a:highlight>
            </a:endParaRPr>
          </a:p>
        </p:txBody>
      </p:sp>
      <p:pic>
        <p:nvPicPr>
          <p:cNvPr id="307" name="Google Shape;307;p48"/>
          <p:cNvPicPr preferRelativeResize="0"/>
          <p:nvPr/>
        </p:nvPicPr>
        <p:blipFill>
          <a:blip r:embed="rId5">
            <a:alphaModFix/>
          </a:blip>
          <a:stretch>
            <a:fillRect/>
          </a:stretch>
        </p:blipFill>
        <p:spPr>
          <a:xfrm>
            <a:off x="1701650" y="2106900"/>
            <a:ext cx="5421356" cy="27318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HTML Validators</a:t>
            </a:r>
            <a:endParaRPr/>
          </a:p>
        </p:txBody>
      </p:sp>
      <p:sp>
        <p:nvSpPr>
          <p:cNvPr id="313" name="Google Shape;313;p49"/>
          <p:cNvSpPr txBox="1"/>
          <p:nvPr/>
        </p:nvSpPr>
        <p:spPr>
          <a:xfrm>
            <a:off x="0" y="990600"/>
            <a:ext cx="9144000" cy="1116300"/>
          </a:xfrm>
          <a:prstGeom prst="rect">
            <a:avLst/>
          </a:prstGeom>
          <a:noFill/>
          <a:ln>
            <a:noFill/>
          </a:ln>
        </p:spPr>
        <p:txBody>
          <a:bodyPr anchorCtr="0" anchor="t" bIns="91425" lIns="91425" spcFirstLastPara="1" rIns="91425" wrap="square" tIns="91425">
            <a:noAutofit/>
          </a:bodyPr>
          <a:lstStyle/>
          <a:p>
            <a:pPr indent="0" lvl="0" marL="0" rtl="0" algn="l">
              <a:lnSpc>
                <a:spcPct val="170000"/>
              </a:lnSpc>
              <a:spcBef>
                <a:spcPts val="0"/>
              </a:spcBef>
              <a:spcAft>
                <a:spcPts val="0"/>
              </a:spcAft>
              <a:buNone/>
            </a:pPr>
            <a:r>
              <a:rPr lang="en" sz="1200">
                <a:solidFill>
                  <a:srgbClr val="4F4F4F"/>
                </a:solidFill>
                <a:highlight>
                  <a:srgbClr val="FFFFFF"/>
                </a:highlight>
              </a:rPr>
              <a:t>This might seem like a lot to remember, but thankfully, there are tools out there to help you. Much like how the Udacity Feedback Extension tells you when you've met all the requirements for a particular project, </a:t>
            </a:r>
            <a:r>
              <a:rPr lang="en" sz="1200">
                <a:solidFill>
                  <a:srgbClr val="02B3E4"/>
                </a:solidFill>
                <a:highlight>
                  <a:srgbClr val="FFFFFF"/>
                </a:highlight>
                <a:uFill>
                  <a:noFill/>
                </a:uFill>
                <a:hlinkClick r:id="rId3">
                  <a:extLst>
                    <a:ext uri="{A12FA001-AC4F-418D-AE19-62706E023703}">
                      <ahyp:hlinkClr val="tx"/>
                    </a:ext>
                  </a:extLst>
                </a:hlinkClick>
              </a:rPr>
              <a:t>HTML validators</a:t>
            </a:r>
            <a:r>
              <a:rPr lang="en" sz="1200">
                <a:solidFill>
                  <a:srgbClr val="4F4F4F"/>
                </a:solidFill>
                <a:highlight>
                  <a:srgbClr val="FFFFFF"/>
                </a:highlight>
              </a:rPr>
              <a:t> analyze your website and verify that you're writing valid HTML.</a:t>
            </a:r>
            <a:endParaRPr sz="1200">
              <a:solidFill>
                <a:srgbClr val="4F4F4F"/>
              </a:solidFill>
              <a:highlight>
                <a:srgbClr val="FFFFFF"/>
              </a:highlight>
            </a:endParaRPr>
          </a:p>
          <a:p>
            <a:pPr indent="0" lvl="0" marL="457200" rtl="0" algn="l">
              <a:lnSpc>
                <a:spcPct val="170000"/>
              </a:lnSpc>
              <a:spcBef>
                <a:spcPts val="0"/>
              </a:spcBef>
              <a:spcAft>
                <a:spcPts val="2200"/>
              </a:spcAft>
              <a:buNone/>
            </a:pPr>
            <a:r>
              <a:t/>
            </a:r>
            <a:endParaRPr b="1" sz="1200">
              <a:solidFill>
                <a:srgbClr val="4F4F4F"/>
              </a:solidFill>
              <a:highlight>
                <a:srgbClr val="FFFFFF"/>
              </a:highlight>
            </a:endParaRPr>
          </a:p>
        </p:txBody>
      </p:sp>
      <p:pic>
        <p:nvPicPr>
          <p:cNvPr id="314" name="Google Shape;314;p49"/>
          <p:cNvPicPr preferRelativeResize="0"/>
          <p:nvPr/>
        </p:nvPicPr>
        <p:blipFill>
          <a:blip r:embed="rId4">
            <a:alphaModFix/>
          </a:blip>
          <a:stretch>
            <a:fillRect/>
          </a:stretch>
        </p:blipFill>
        <p:spPr>
          <a:xfrm>
            <a:off x="1441350" y="2106900"/>
            <a:ext cx="6634371" cy="27318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0"/>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QUIZ</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Quiz 1</a:t>
            </a:r>
            <a:endParaRPr/>
          </a:p>
        </p:txBody>
      </p:sp>
      <p:sp>
        <p:nvSpPr>
          <p:cNvPr id="325" name="Google Shape;325;p51"/>
          <p:cNvSpPr txBox="1"/>
          <p:nvPr/>
        </p:nvSpPr>
        <p:spPr>
          <a:xfrm>
            <a:off x="0" y="990600"/>
            <a:ext cx="9144000" cy="1116300"/>
          </a:xfrm>
          <a:prstGeom prst="rect">
            <a:avLst/>
          </a:prstGeom>
          <a:noFill/>
          <a:ln>
            <a:noFill/>
          </a:ln>
        </p:spPr>
        <p:txBody>
          <a:bodyPr anchorCtr="0" anchor="t" bIns="91425" lIns="91425" spcFirstLastPara="1" rIns="91425" wrap="square" tIns="91425">
            <a:noAutofit/>
          </a:bodyPr>
          <a:lstStyle/>
          <a:p>
            <a:pPr indent="0" lvl="0" marL="0" rtl="0" algn="l">
              <a:lnSpc>
                <a:spcPct val="170000"/>
              </a:lnSpc>
              <a:spcBef>
                <a:spcPts val="0"/>
              </a:spcBef>
              <a:spcAft>
                <a:spcPts val="0"/>
              </a:spcAft>
              <a:buNone/>
            </a:pPr>
            <a:r>
              <a:t/>
            </a:r>
            <a:endParaRPr sz="1200">
              <a:solidFill>
                <a:srgbClr val="4F4F4F"/>
              </a:solidFill>
              <a:highlight>
                <a:srgbClr val="FFFFFF"/>
              </a:highlight>
            </a:endParaRPr>
          </a:p>
          <a:p>
            <a:pPr indent="0" lvl="0" marL="457200" rtl="0" algn="l">
              <a:lnSpc>
                <a:spcPct val="170000"/>
              </a:lnSpc>
              <a:spcBef>
                <a:spcPts val="0"/>
              </a:spcBef>
              <a:spcAft>
                <a:spcPts val="2200"/>
              </a:spcAft>
              <a:buNone/>
            </a:pPr>
            <a:r>
              <a:t/>
            </a:r>
            <a:endParaRPr b="1" sz="1200">
              <a:solidFill>
                <a:srgbClr val="4F4F4F"/>
              </a:solidFill>
              <a:highlight>
                <a:srgbClr val="FFFFFF"/>
              </a:highlight>
            </a:endParaRPr>
          </a:p>
        </p:txBody>
      </p:sp>
      <p:sp>
        <p:nvSpPr>
          <p:cNvPr id="326" name="Google Shape;326;p51"/>
          <p:cNvSpPr txBox="1"/>
          <p:nvPr/>
        </p:nvSpPr>
        <p:spPr>
          <a:xfrm>
            <a:off x="644475" y="1115450"/>
            <a:ext cx="7956900" cy="31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latin typeface="Roboto"/>
                <a:ea typeface="Roboto"/>
                <a:cs typeface="Roboto"/>
                <a:sym typeface="Roboto"/>
              </a:rPr>
              <a:t>1.  What is HTML?</a:t>
            </a:r>
            <a:endParaRPr sz="2700">
              <a:latin typeface="Roboto"/>
              <a:ea typeface="Roboto"/>
              <a:cs typeface="Roboto"/>
              <a:sym typeface="Roboto"/>
            </a:endParaRPr>
          </a:p>
          <a:p>
            <a:pPr indent="0" lvl="0" marL="0" rtl="0" algn="l">
              <a:spcBef>
                <a:spcPts val="0"/>
              </a:spcBef>
              <a:spcAft>
                <a:spcPts val="0"/>
              </a:spcAft>
              <a:buNone/>
            </a:pPr>
            <a:r>
              <a:t/>
            </a:r>
            <a:endParaRPr sz="2700">
              <a:latin typeface="Roboto"/>
              <a:ea typeface="Roboto"/>
              <a:cs typeface="Roboto"/>
              <a:sym typeface="Roboto"/>
            </a:endParaRPr>
          </a:p>
          <a:p>
            <a:pPr indent="0" lvl="0" marL="0" rtl="0" algn="l">
              <a:spcBef>
                <a:spcPts val="0"/>
              </a:spcBef>
              <a:spcAft>
                <a:spcPts val="0"/>
              </a:spcAft>
              <a:buNone/>
            </a:pPr>
            <a:r>
              <a:rPr lang="en" sz="2700">
                <a:latin typeface="Roboto"/>
                <a:ea typeface="Roboto"/>
                <a:cs typeface="Roboto"/>
                <a:sym typeface="Roboto"/>
              </a:rPr>
              <a:t>a.  An programming language</a:t>
            </a:r>
            <a:endParaRPr sz="2700">
              <a:latin typeface="Roboto"/>
              <a:ea typeface="Roboto"/>
              <a:cs typeface="Roboto"/>
              <a:sym typeface="Roboto"/>
            </a:endParaRPr>
          </a:p>
          <a:p>
            <a:pPr indent="0" lvl="0" marL="0" rtl="0" algn="l">
              <a:spcBef>
                <a:spcPts val="0"/>
              </a:spcBef>
              <a:spcAft>
                <a:spcPts val="0"/>
              </a:spcAft>
              <a:buNone/>
            </a:pPr>
            <a:r>
              <a:rPr lang="en" sz="2700">
                <a:latin typeface="Roboto"/>
                <a:ea typeface="Roboto"/>
                <a:cs typeface="Roboto"/>
                <a:sym typeface="Roboto"/>
              </a:rPr>
              <a:t>b.  A Markup language</a:t>
            </a:r>
            <a:endParaRPr sz="2700">
              <a:latin typeface="Roboto"/>
              <a:ea typeface="Roboto"/>
              <a:cs typeface="Roboto"/>
              <a:sym typeface="Roboto"/>
            </a:endParaRPr>
          </a:p>
          <a:p>
            <a:pPr indent="0" lvl="0" marL="0" rtl="0" algn="l">
              <a:spcBef>
                <a:spcPts val="0"/>
              </a:spcBef>
              <a:spcAft>
                <a:spcPts val="0"/>
              </a:spcAft>
              <a:buNone/>
            </a:pPr>
            <a:r>
              <a:rPr lang="en" sz="2700">
                <a:latin typeface="Roboto"/>
                <a:ea typeface="Roboto"/>
                <a:cs typeface="Roboto"/>
                <a:sym typeface="Roboto"/>
              </a:rPr>
              <a:t>c.  A database script</a:t>
            </a:r>
            <a:endParaRPr sz="27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Invention</a:t>
            </a:r>
            <a:r>
              <a:rPr lang="en">
                <a:latin typeface="Arial"/>
                <a:ea typeface="Arial"/>
                <a:cs typeface="Arial"/>
                <a:sym typeface="Arial"/>
              </a:rPr>
              <a:t> of WWW</a:t>
            </a:r>
            <a:endParaRPr>
              <a:latin typeface="Arial"/>
              <a:ea typeface="Arial"/>
              <a:cs typeface="Arial"/>
              <a:sym typeface="Arial"/>
            </a:endParaRPr>
          </a:p>
        </p:txBody>
      </p:sp>
      <p:sp>
        <p:nvSpPr>
          <p:cNvPr id="86" name="Google Shape;86;p16"/>
          <p:cNvSpPr txBox="1"/>
          <p:nvPr>
            <p:ph idx="1" type="body"/>
          </p:nvPr>
        </p:nvSpPr>
        <p:spPr>
          <a:xfrm>
            <a:off x="3502675" y="339675"/>
            <a:ext cx="5421000" cy="398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222222"/>
                </a:solidFill>
                <a:highlight>
                  <a:srgbClr val="FFFFFF"/>
                </a:highlight>
                <a:latin typeface="Arial"/>
                <a:ea typeface="Arial"/>
                <a:cs typeface="Arial"/>
                <a:sym typeface="Arial"/>
              </a:rPr>
              <a:t>Tim Berners-Lee</a:t>
            </a:r>
            <a:r>
              <a:rPr lang="en" sz="1400">
                <a:solidFill>
                  <a:srgbClr val="222222"/>
                </a:solidFill>
                <a:highlight>
                  <a:srgbClr val="FFFFFF"/>
                </a:highlight>
                <a:latin typeface="Arial"/>
                <a:ea typeface="Arial"/>
                <a:cs typeface="Arial"/>
                <a:sym typeface="Arial"/>
              </a:rPr>
              <a:t>, a British scientist, invented the World Wide Web (WWW) in 1989, while working at CERN. The Web was originally conceived and developed to meet the demand for automated information-sharing between </a:t>
            </a:r>
            <a:r>
              <a:rPr b="1" lang="en" sz="1400">
                <a:solidFill>
                  <a:srgbClr val="222222"/>
                </a:solidFill>
                <a:highlight>
                  <a:srgbClr val="FFFFFF"/>
                </a:highlight>
                <a:latin typeface="Arial"/>
                <a:ea typeface="Arial"/>
                <a:cs typeface="Arial"/>
                <a:sym typeface="Arial"/>
              </a:rPr>
              <a:t>scientists</a:t>
            </a:r>
            <a:r>
              <a:rPr lang="en" sz="1400">
                <a:solidFill>
                  <a:srgbClr val="222222"/>
                </a:solidFill>
                <a:highlight>
                  <a:srgbClr val="FFFFFF"/>
                </a:highlight>
                <a:latin typeface="Arial"/>
                <a:ea typeface="Arial"/>
                <a:cs typeface="Arial"/>
                <a:sym typeface="Arial"/>
              </a:rPr>
              <a:t> in universities and institutes around the world.</a:t>
            </a:r>
            <a:br>
              <a:rPr lang="en" sz="1400">
                <a:solidFill>
                  <a:srgbClr val="222222"/>
                </a:solidFill>
                <a:highlight>
                  <a:srgbClr val="FFFFFF"/>
                </a:highlight>
                <a:latin typeface="Arial"/>
                <a:ea typeface="Arial"/>
                <a:cs typeface="Arial"/>
                <a:sym typeface="Arial"/>
              </a:rPr>
            </a:br>
            <a:endParaRPr sz="1400">
              <a:solidFill>
                <a:srgbClr val="222222"/>
              </a:solidFill>
              <a:highlight>
                <a:srgbClr val="FFFFFF"/>
              </a:highlight>
              <a:latin typeface="Arial"/>
              <a:ea typeface="Arial"/>
              <a:cs typeface="Arial"/>
              <a:sym typeface="Arial"/>
            </a:endParaRPr>
          </a:p>
          <a:p>
            <a:pPr indent="0" lvl="0" marL="0" rtl="0" algn="l">
              <a:spcBef>
                <a:spcPts val="1600"/>
              </a:spcBef>
              <a:spcAft>
                <a:spcPts val="0"/>
              </a:spcAft>
              <a:buNone/>
            </a:pPr>
            <a:r>
              <a:rPr lang="en" sz="1350">
                <a:solidFill>
                  <a:srgbClr val="222222"/>
                </a:solidFill>
                <a:highlight>
                  <a:srgbClr val="FFFFFF"/>
                </a:highlight>
                <a:latin typeface="Arial"/>
                <a:ea typeface="Arial"/>
                <a:cs typeface="Arial"/>
                <a:sym typeface="Arial"/>
              </a:rPr>
              <a:t>HTML (Hyper Text Markup Language) was first developed by Tim Berners-Lee in 1990. He is the primary author of HTML with the assistance of his colleagues at CERN, an international scientific organization based in Geneva. </a:t>
            </a:r>
            <a:endParaRPr sz="1350">
              <a:solidFill>
                <a:srgbClr val="222222"/>
              </a:solidFill>
              <a:highlight>
                <a:srgbClr val="FFFFFF"/>
              </a:highlight>
              <a:latin typeface="Arial"/>
              <a:ea typeface="Arial"/>
              <a:cs typeface="Arial"/>
              <a:sym typeface="Arial"/>
            </a:endParaRPr>
          </a:p>
          <a:p>
            <a:pPr indent="0" lvl="0" marL="0" rtl="0" algn="l">
              <a:spcBef>
                <a:spcPts val="1600"/>
              </a:spcBef>
              <a:spcAft>
                <a:spcPts val="1600"/>
              </a:spcAft>
              <a:buNone/>
            </a:pPr>
            <a:r>
              <a:rPr lang="en" sz="1350">
                <a:solidFill>
                  <a:srgbClr val="222222"/>
                </a:solidFill>
                <a:highlight>
                  <a:srgbClr val="FFFFFF"/>
                </a:highlight>
                <a:latin typeface="Arial"/>
                <a:ea typeface="Arial"/>
                <a:cs typeface="Arial"/>
                <a:sym typeface="Arial"/>
              </a:rPr>
              <a:t>He invented HTML for converting any word document into a file viewable on the Internet, thus it will be available to anybody with an internet connection. It is also used to define the structure and layout of a web page.</a:t>
            </a:r>
            <a:endParaRPr sz="1600">
              <a:solidFill>
                <a:srgbClr val="222222"/>
              </a:solidFill>
              <a:highlight>
                <a:srgbClr val="FFFFFF"/>
              </a:highlight>
              <a:latin typeface="Arial"/>
              <a:ea typeface="Arial"/>
              <a:cs typeface="Arial"/>
              <a:sym typeface="Arial"/>
            </a:endParaRPr>
          </a:p>
        </p:txBody>
      </p:sp>
      <p:pic>
        <p:nvPicPr>
          <p:cNvPr id="87" name="Google Shape;87;p16"/>
          <p:cNvPicPr preferRelativeResize="0"/>
          <p:nvPr/>
        </p:nvPicPr>
        <p:blipFill>
          <a:blip r:embed="rId3">
            <a:alphaModFix/>
          </a:blip>
          <a:stretch>
            <a:fillRect/>
          </a:stretch>
        </p:blipFill>
        <p:spPr>
          <a:xfrm>
            <a:off x="304800" y="1463600"/>
            <a:ext cx="2585050" cy="21058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Quiz 1</a:t>
            </a:r>
            <a:endParaRPr/>
          </a:p>
        </p:txBody>
      </p:sp>
      <p:sp>
        <p:nvSpPr>
          <p:cNvPr id="332" name="Google Shape;332;p52"/>
          <p:cNvSpPr txBox="1"/>
          <p:nvPr/>
        </p:nvSpPr>
        <p:spPr>
          <a:xfrm>
            <a:off x="0" y="990600"/>
            <a:ext cx="9144000" cy="1116300"/>
          </a:xfrm>
          <a:prstGeom prst="rect">
            <a:avLst/>
          </a:prstGeom>
          <a:noFill/>
          <a:ln>
            <a:noFill/>
          </a:ln>
        </p:spPr>
        <p:txBody>
          <a:bodyPr anchorCtr="0" anchor="t" bIns="91425" lIns="91425" spcFirstLastPara="1" rIns="91425" wrap="square" tIns="91425">
            <a:noAutofit/>
          </a:bodyPr>
          <a:lstStyle/>
          <a:p>
            <a:pPr indent="0" lvl="0" marL="0" rtl="0" algn="l">
              <a:lnSpc>
                <a:spcPct val="170000"/>
              </a:lnSpc>
              <a:spcBef>
                <a:spcPts val="0"/>
              </a:spcBef>
              <a:spcAft>
                <a:spcPts val="0"/>
              </a:spcAft>
              <a:buNone/>
            </a:pPr>
            <a:r>
              <a:t/>
            </a:r>
            <a:endParaRPr sz="1200">
              <a:solidFill>
                <a:srgbClr val="4F4F4F"/>
              </a:solidFill>
              <a:highlight>
                <a:srgbClr val="FFFFFF"/>
              </a:highlight>
            </a:endParaRPr>
          </a:p>
          <a:p>
            <a:pPr indent="0" lvl="0" marL="457200" rtl="0" algn="l">
              <a:lnSpc>
                <a:spcPct val="170000"/>
              </a:lnSpc>
              <a:spcBef>
                <a:spcPts val="0"/>
              </a:spcBef>
              <a:spcAft>
                <a:spcPts val="2200"/>
              </a:spcAft>
              <a:buNone/>
            </a:pPr>
            <a:r>
              <a:t/>
            </a:r>
            <a:endParaRPr b="1" sz="1200">
              <a:solidFill>
                <a:srgbClr val="4F4F4F"/>
              </a:solidFill>
              <a:highlight>
                <a:srgbClr val="FFFFFF"/>
              </a:highlight>
            </a:endParaRPr>
          </a:p>
        </p:txBody>
      </p:sp>
      <p:sp>
        <p:nvSpPr>
          <p:cNvPr id="333" name="Google Shape;333;p52"/>
          <p:cNvSpPr txBox="1"/>
          <p:nvPr/>
        </p:nvSpPr>
        <p:spPr>
          <a:xfrm>
            <a:off x="644475" y="1115450"/>
            <a:ext cx="7956900" cy="31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latin typeface="Roboto"/>
                <a:ea typeface="Roboto"/>
                <a:cs typeface="Roboto"/>
                <a:sym typeface="Roboto"/>
              </a:rPr>
              <a:t>1.  What is HTML?</a:t>
            </a:r>
            <a:endParaRPr sz="2700">
              <a:latin typeface="Roboto"/>
              <a:ea typeface="Roboto"/>
              <a:cs typeface="Roboto"/>
              <a:sym typeface="Roboto"/>
            </a:endParaRPr>
          </a:p>
          <a:p>
            <a:pPr indent="0" lvl="0" marL="0" rtl="0" algn="l">
              <a:spcBef>
                <a:spcPts val="0"/>
              </a:spcBef>
              <a:spcAft>
                <a:spcPts val="0"/>
              </a:spcAft>
              <a:buNone/>
            </a:pPr>
            <a:r>
              <a:t/>
            </a:r>
            <a:endParaRPr sz="2700">
              <a:latin typeface="Roboto"/>
              <a:ea typeface="Roboto"/>
              <a:cs typeface="Roboto"/>
              <a:sym typeface="Roboto"/>
            </a:endParaRPr>
          </a:p>
          <a:p>
            <a:pPr indent="0" lvl="0" marL="0" rtl="0" algn="l">
              <a:spcBef>
                <a:spcPts val="0"/>
              </a:spcBef>
              <a:spcAft>
                <a:spcPts val="0"/>
              </a:spcAft>
              <a:buNone/>
            </a:pPr>
            <a:r>
              <a:rPr lang="en" sz="2700">
                <a:latin typeface="Roboto"/>
                <a:ea typeface="Roboto"/>
                <a:cs typeface="Roboto"/>
                <a:sym typeface="Roboto"/>
              </a:rPr>
              <a:t>a.  An programming language</a:t>
            </a:r>
            <a:endParaRPr sz="2700">
              <a:latin typeface="Roboto"/>
              <a:ea typeface="Roboto"/>
              <a:cs typeface="Roboto"/>
              <a:sym typeface="Roboto"/>
            </a:endParaRPr>
          </a:p>
          <a:p>
            <a:pPr indent="0" lvl="0" marL="0" rtl="0" algn="l">
              <a:spcBef>
                <a:spcPts val="0"/>
              </a:spcBef>
              <a:spcAft>
                <a:spcPts val="0"/>
              </a:spcAft>
              <a:buNone/>
            </a:pPr>
            <a:r>
              <a:rPr lang="en" sz="2700">
                <a:highlight>
                  <a:srgbClr val="00FF00"/>
                </a:highlight>
                <a:latin typeface="Roboto"/>
                <a:ea typeface="Roboto"/>
                <a:cs typeface="Roboto"/>
                <a:sym typeface="Roboto"/>
              </a:rPr>
              <a:t>b.  A Markup language</a:t>
            </a:r>
            <a:endParaRPr sz="2700">
              <a:highlight>
                <a:srgbClr val="00FF00"/>
              </a:highlight>
              <a:latin typeface="Roboto"/>
              <a:ea typeface="Roboto"/>
              <a:cs typeface="Roboto"/>
              <a:sym typeface="Roboto"/>
            </a:endParaRPr>
          </a:p>
          <a:p>
            <a:pPr indent="0" lvl="0" marL="0" rtl="0" algn="l">
              <a:spcBef>
                <a:spcPts val="0"/>
              </a:spcBef>
              <a:spcAft>
                <a:spcPts val="0"/>
              </a:spcAft>
              <a:buNone/>
            </a:pPr>
            <a:r>
              <a:rPr lang="en" sz="2700">
                <a:latin typeface="Roboto"/>
                <a:ea typeface="Roboto"/>
                <a:cs typeface="Roboto"/>
                <a:sym typeface="Roboto"/>
              </a:rPr>
              <a:t>c.  A database script</a:t>
            </a:r>
            <a:endParaRPr sz="27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Question 2</a:t>
            </a:r>
            <a:endParaRPr/>
          </a:p>
        </p:txBody>
      </p:sp>
      <p:sp>
        <p:nvSpPr>
          <p:cNvPr id="339" name="Google Shape;339;p53"/>
          <p:cNvSpPr txBox="1"/>
          <p:nvPr/>
        </p:nvSpPr>
        <p:spPr>
          <a:xfrm>
            <a:off x="0" y="990600"/>
            <a:ext cx="9144000" cy="1116300"/>
          </a:xfrm>
          <a:prstGeom prst="rect">
            <a:avLst/>
          </a:prstGeom>
          <a:noFill/>
          <a:ln>
            <a:noFill/>
          </a:ln>
        </p:spPr>
        <p:txBody>
          <a:bodyPr anchorCtr="0" anchor="t" bIns="91425" lIns="91425" spcFirstLastPara="1" rIns="91425" wrap="square" tIns="91425">
            <a:noAutofit/>
          </a:bodyPr>
          <a:lstStyle/>
          <a:p>
            <a:pPr indent="0" lvl="0" marL="0" rtl="0" algn="l">
              <a:lnSpc>
                <a:spcPct val="170000"/>
              </a:lnSpc>
              <a:spcBef>
                <a:spcPts val="0"/>
              </a:spcBef>
              <a:spcAft>
                <a:spcPts val="0"/>
              </a:spcAft>
              <a:buNone/>
            </a:pPr>
            <a:r>
              <a:t/>
            </a:r>
            <a:endParaRPr sz="1200">
              <a:solidFill>
                <a:srgbClr val="4F4F4F"/>
              </a:solidFill>
              <a:highlight>
                <a:srgbClr val="FFFFFF"/>
              </a:highlight>
            </a:endParaRPr>
          </a:p>
          <a:p>
            <a:pPr indent="0" lvl="0" marL="457200" rtl="0" algn="l">
              <a:lnSpc>
                <a:spcPct val="170000"/>
              </a:lnSpc>
              <a:spcBef>
                <a:spcPts val="0"/>
              </a:spcBef>
              <a:spcAft>
                <a:spcPts val="2200"/>
              </a:spcAft>
              <a:buNone/>
            </a:pPr>
            <a:r>
              <a:t/>
            </a:r>
            <a:endParaRPr b="1" sz="1200">
              <a:solidFill>
                <a:srgbClr val="4F4F4F"/>
              </a:solidFill>
              <a:highlight>
                <a:srgbClr val="FFFFFF"/>
              </a:highlight>
            </a:endParaRPr>
          </a:p>
        </p:txBody>
      </p:sp>
      <p:sp>
        <p:nvSpPr>
          <p:cNvPr id="340" name="Google Shape;340;p53"/>
          <p:cNvSpPr txBox="1"/>
          <p:nvPr/>
        </p:nvSpPr>
        <p:spPr>
          <a:xfrm>
            <a:off x="644475" y="1115450"/>
            <a:ext cx="7956900" cy="31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latin typeface="Roboto"/>
                <a:ea typeface="Roboto"/>
                <a:cs typeface="Roboto"/>
                <a:sym typeface="Roboto"/>
              </a:rPr>
              <a:t>Will the browser interpret &lt;HEAD&gt; differently than &lt;head&gt; tag?</a:t>
            </a:r>
            <a:endParaRPr sz="2500">
              <a:latin typeface="Roboto"/>
              <a:ea typeface="Roboto"/>
              <a:cs typeface="Roboto"/>
              <a:sym typeface="Roboto"/>
            </a:endParaRPr>
          </a:p>
          <a:p>
            <a:pPr indent="0" lvl="0" marL="0" rtl="0" algn="l">
              <a:spcBef>
                <a:spcPts val="0"/>
              </a:spcBef>
              <a:spcAft>
                <a:spcPts val="0"/>
              </a:spcAft>
              <a:buNone/>
            </a:pPr>
            <a:r>
              <a:t/>
            </a:r>
            <a:endParaRPr sz="2500">
              <a:latin typeface="Roboto"/>
              <a:ea typeface="Roboto"/>
              <a:cs typeface="Roboto"/>
              <a:sym typeface="Roboto"/>
            </a:endParaRPr>
          </a:p>
          <a:p>
            <a:pPr indent="0" lvl="0" marL="0" rtl="0" algn="l">
              <a:spcBef>
                <a:spcPts val="0"/>
              </a:spcBef>
              <a:spcAft>
                <a:spcPts val="0"/>
              </a:spcAft>
              <a:buNone/>
            </a:pPr>
            <a:r>
              <a:rPr lang="en" sz="2500">
                <a:latin typeface="Roboto"/>
                <a:ea typeface="Roboto"/>
                <a:cs typeface="Roboto"/>
                <a:sym typeface="Roboto"/>
              </a:rPr>
              <a:t>a. No, HTML is case-insensitve</a:t>
            </a:r>
            <a:endParaRPr sz="2500">
              <a:latin typeface="Roboto"/>
              <a:ea typeface="Roboto"/>
              <a:cs typeface="Roboto"/>
              <a:sym typeface="Roboto"/>
            </a:endParaRPr>
          </a:p>
          <a:p>
            <a:pPr indent="0" lvl="0" marL="0" rtl="0" algn="l">
              <a:spcBef>
                <a:spcPts val="0"/>
              </a:spcBef>
              <a:spcAft>
                <a:spcPts val="0"/>
              </a:spcAft>
              <a:buNone/>
            </a:pPr>
            <a:r>
              <a:rPr lang="en" sz="2500">
                <a:latin typeface="Roboto"/>
                <a:ea typeface="Roboto"/>
                <a:cs typeface="Roboto"/>
                <a:sym typeface="Roboto"/>
              </a:rPr>
              <a:t>b. Yes, HTML is not case-sensitive</a:t>
            </a:r>
            <a:endParaRPr sz="2500">
              <a:latin typeface="Roboto"/>
              <a:ea typeface="Roboto"/>
              <a:cs typeface="Roboto"/>
              <a:sym typeface="Roboto"/>
            </a:endParaRPr>
          </a:p>
          <a:p>
            <a:pPr indent="0" lvl="0" marL="0" rtl="0" algn="l">
              <a:spcBef>
                <a:spcPts val="0"/>
              </a:spcBef>
              <a:spcAft>
                <a:spcPts val="0"/>
              </a:spcAft>
              <a:buNone/>
            </a:pPr>
            <a:r>
              <a:t/>
            </a:r>
            <a:endParaRPr sz="27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Question 2</a:t>
            </a:r>
            <a:endParaRPr/>
          </a:p>
        </p:txBody>
      </p:sp>
      <p:sp>
        <p:nvSpPr>
          <p:cNvPr id="346" name="Google Shape;346;p54"/>
          <p:cNvSpPr txBox="1"/>
          <p:nvPr/>
        </p:nvSpPr>
        <p:spPr>
          <a:xfrm>
            <a:off x="0" y="990600"/>
            <a:ext cx="9144000" cy="1116300"/>
          </a:xfrm>
          <a:prstGeom prst="rect">
            <a:avLst/>
          </a:prstGeom>
          <a:noFill/>
          <a:ln>
            <a:noFill/>
          </a:ln>
        </p:spPr>
        <p:txBody>
          <a:bodyPr anchorCtr="0" anchor="t" bIns="91425" lIns="91425" spcFirstLastPara="1" rIns="91425" wrap="square" tIns="91425">
            <a:noAutofit/>
          </a:bodyPr>
          <a:lstStyle/>
          <a:p>
            <a:pPr indent="0" lvl="0" marL="0" rtl="0" algn="l">
              <a:lnSpc>
                <a:spcPct val="170000"/>
              </a:lnSpc>
              <a:spcBef>
                <a:spcPts val="0"/>
              </a:spcBef>
              <a:spcAft>
                <a:spcPts val="0"/>
              </a:spcAft>
              <a:buNone/>
            </a:pPr>
            <a:r>
              <a:t/>
            </a:r>
            <a:endParaRPr sz="1200">
              <a:solidFill>
                <a:srgbClr val="4F4F4F"/>
              </a:solidFill>
              <a:highlight>
                <a:srgbClr val="FFFFFF"/>
              </a:highlight>
            </a:endParaRPr>
          </a:p>
          <a:p>
            <a:pPr indent="0" lvl="0" marL="457200" rtl="0" algn="l">
              <a:lnSpc>
                <a:spcPct val="170000"/>
              </a:lnSpc>
              <a:spcBef>
                <a:spcPts val="0"/>
              </a:spcBef>
              <a:spcAft>
                <a:spcPts val="2200"/>
              </a:spcAft>
              <a:buNone/>
            </a:pPr>
            <a:r>
              <a:t/>
            </a:r>
            <a:endParaRPr b="1" sz="1200">
              <a:solidFill>
                <a:srgbClr val="4F4F4F"/>
              </a:solidFill>
              <a:highlight>
                <a:srgbClr val="FFFFFF"/>
              </a:highlight>
            </a:endParaRPr>
          </a:p>
        </p:txBody>
      </p:sp>
      <p:sp>
        <p:nvSpPr>
          <p:cNvPr id="347" name="Google Shape;347;p54"/>
          <p:cNvSpPr txBox="1"/>
          <p:nvPr/>
        </p:nvSpPr>
        <p:spPr>
          <a:xfrm>
            <a:off x="644475" y="1115450"/>
            <a:ext cx="7956900" cy="31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latin typeface="Roboto"/>
                <a:ea typeface="Roboto"/>
                <a:cs typeface="Roboto"/>
                <a:sym typeface="Roboto"/>
              </a:rPr>
              <a:t>Will the browser interpret &lt;HEAD&gt; differently than &lt;head&gt; tag?</a:t>
            </a:r>
            <a:endParaRPr sz="2500">
              <a:latin typeface="Roboto"/>
              <a:ea typeface="Roboto"/>
              <a:cs typeface="Roboto"/>
              <a:sym typeface="Roboto"/>
            </a:endParaRPr>
          </a:p>
          <a:p>
            <a:pPr indent="0" lvl="0" marL="0" rtl="0" algn="l">
              <a:spcBef>
                <a:spcPts val="0"/>
              </a:spcBef>
              <a:spcAft>
                <a:spcPts val="0"/>
              </a:spcAft>
              <a:buNone/>
            </a:pPr>
            <a:r>
              <a:t/>
            </a:r>
            <a:endParaRPr sz="2500">
              <a:latin typeface="Roboto"/>
              <a:ea typeface="Roboto"/>
              <a:cs typeface="Roboto"/>
              <a:sym typeface="Roboto"/>
            </a:endParaRPr>
          </a:p>
          <a:p>
            <a:pPr indent="0" lvl="0" marL="0" rtl="0" algn="l">
              <a:spcBef>
                <a:spcPts val="0"/>
              </a:spcBef>
              <a:spcAft>
                <a:spcPts val="0"/>
              </a:spcAft>
              <a:buNone/>
            </a:pPr>
            <a:r>
              <a:rPr lang="en" sz="2500">
                <a:highlight>
                  <a:srgbClr val="00FF00"/>
                </a:highlight>
                <a:latin typeface="Roboto"/>
                <a:ea typeface="Roboto"/>
                <a:cs typeface="Roboto"/>
                <a:sym typeface="Roboto"/>
              </a:rPr>
              <a:t>a. No, HTML is case-insensitve</a:t>
            </a:r>
            <a:endParaRPr sz="2500">
              <a:highlight>
                <a:srgbClr val="00FF00"/>
              </a:highlight>
              <a:latin typeface="Roboto"/>
              <a:ea typeface="Roboto"/>
              <a:cs typeface="Roboto"/>
              <a:sym typeface="Roboto"/>
            </a:endParaRPr>
          </a:p>
          <a:p>
            <a:pPr indent="0" lvl="0" marL="0" rtl="0" algn="l">
              <a:spcBef>
                <a:spcPts val="0"/>
              </a:spcBef>
              <a:spcAft>
                <a:spcPts val="0"/>
              </a:spcAft>
              <a:buNone/>
            </a:pPr>
            <a:r>
              <a:rPr lang="en" sz="2500">
                <a:latin typeface="Roboto"/>
                <a:ea typeface="Roboto"/>
                <a:cs typeface="Roboto"/>
                <a:sym typeface="Roboto"/>
              </a:rPr>
              <a:t>b. Yes, HTML is not case-sensitive</a:t>
            </a:r>
            <a:endParaRPr sz="2500">
              <a:latin typeface="Roboto"/>
              <a:ea typeface="Roboto"/>
              <a:cs typeface="Roboto"/>
              <a:sym typeface="Roboto"/>
            </a:endParaRPr>
          </a:p>
          <a:p>
            <a:pPr indent="0" lvl="0" marL="0" rtl="0" algn="l">
              <a:spcBef>
                <a:spcPts val="0"/>
              </a:spcBef>
              <a:spcAft>
                <a:spcPts val="0"/>
              </a:spcAft>
              <a:buNone/>
            </a:pPr>
            <a:r>
              <a:t/>
            </a:r>
            <a:endParaRPr sz="27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Question 3</a:t>
            </a:r>
            <a:endParaRPr/>
          </a:p>
        </p:txBody>
      </p:sp>
      <p:sp>
        <p:nvSpPr>
          <p:cNvPr id="353" name="Google Shape;353;p55"/>
          <p:cNvSpPr txBox="1"/>
          <p:nvPr/>
        </p:nvSpPr>
        <p:spPr>
          <a:xfrm>
            <a:off x="0" y="990600"/>
            <a:ext cx="9144000" cy="1116300"/>
          </a:xfrm>
          <a:prstGeom prst="rect">
            <a:avLst/>
          </a:prstGeom>
          <a:noFill/>
          <a:ln>
            <a:noFill/>
          </a:ln>
        </p:spPr>
        <p:txBody>
          <a:bodyPr anchorCtr="0" anchor="t" bIns="91425" lIns="91425" spcFirstLastPara="1" rIns="91425" wrap="square" tIns="91425">
            <a:noAutofit/>
          </a:bodyPr>
          <a:lstStyle/>
          <a:p>
            <a:pPr indent="0" lvl="0" marL="0" rtl="0" algn="l">
              <a:lnSpc>
                <a:spcPct val="170000"/>
              </a:lnSpc>
              <a:spcBef>
                <a:spcPts val="0"/>
              </a:spcBef>
              <a:spcAft>
                <a:spcPts val="0"/>
              </a:spcAft>
              <a:buNone/>
            </a:pPr>
            <a:r>
              <a:t/>
            </a:r>
            <a:endParaRPr sz="1200">
              <a:solidFill>
                <a:srgbClr val="4F4F4F"/>
              </a:solidFill>
              <a:highlight>
                <a:srgbClr val="FFFFFF"/>
              </a:highlight>
            </a:endParaRPr>
          </a:p>
          <a:p>
            <a:pPr indent="0" lvl="0" marL="457200" rtl="0" algn="l">
              <a:lnSpc>
                <a:spcPct val="170000"/>
              </a:lnSpc>
              <a:spcBef>
                <a:spcPts val="0"/>
              </a:spcBef>
              <a:spcAft>
                <a:spcPts val="2200"/>
              </a:spcAft>
              <a:buNone/>
            </a:pPr>
            <a:r>
              <a:t/>
            </a:r>
            <a:endParaRPr b="1" sz="1200">
              <a:solidFill>
                <a:srgbClr val="4F4F4F"/>
              </a:solidFill>
              <a:highlight>
                <a:srgbClr val="FFFFFF"/>
              </a:highlight>
            </a:endParaRPr>
          </a:p>
        </p:txBody>
      </p:sp>
      <p:sp>
        <p:nvSpPr>
          <p:cNvPr id="354" name="Google Shape;354;p55"/>
          <p:cNvSpPr txBox="1"/>
          <p:nvPr/>
        </p:nvSpPr>
        <p:spPr>
          <a:xfrm>
            <a:off x="644475" y="1115450"/>
            <a:ext cx="7956900" cy="31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latin typeface="Roboto"/>
                <a:ea typeface="Roboto"/>
                <a:cs typeface="Roboto"/>
                <a:sym typeface="Roboto"/>
              </a:rPr>
              <a:t>3. What is the atonomy HTML element consist of?</a:t>
            </a:r>
            <a:endParaRPr sz="2500">
              <a:latin typeface="Roboto"/>
              <a:ea typeface="Roboto"/>
              <a:cs typeface="Roboto"/>
              <a:sym typeface="Roboto"/>
            </a:endParaRPr>
          </a:p>
          <a:p>
            <a:pPr indent="0" lvl="0" marL="0" rtl="0" algn="l">
              <a:spcBef>
                <a:spcPts val="0"/>
              </a:spcBef>
              <a:spcAft>
                <a:spcPts val="0"/>
              </a:spcAft>
              <a:buNone/>
            </a:pPr>
            <a:r>
              <a:t/>
            </a:r>
            <a:endParaRPr sz="2500">
              <a:latin typeface="Roboto"/>
              <a:ea typeface="Roboto"/>
              <a:cs typeface="Roboto"/>
              <a:sym typeface="Roboto"/>
            </a:endParaRPr>
          </a:p>
          <a:p>
            <a:pPr indent="0" lvl="0" marL="0" rtl="0" algn="l">
              <a:spcBef>
                <a:spcPts val="0"/>
              </a:spcBef>
              <a:spcAft>
                <a:spcPts val="0"/>
              </a:spcAft>
              <a:buNone/>
            </a:pPr>
            <a:r>
              <a:rPr lang="en" sz="2500">
                <a:latin typeface="Roboto"/>
                <a:ea typeface="Roboto"/>
                <a:cs typeface="Roboto"/>
                <a:sym typeface="Roboto"/>
              </a:rPr>
              <a:t>a. header tag, content tag, footer tag</a:t>
            </a:r>
            <a:endParaRPr sz="2500">
              <a:latin typeface="Roboto"/>
              <a:ea typeface="Roboto"/>
              <a:cs typeface="Roboto"/>
              <a:sym typeface="Roboto"/>
            </a:endParaRPr>
          </a:p>
          <a:p>
            <a:pPr indent="0" lvl="0" marL="0" rtl="0" algn="l">
              <a:spcBef>
                <a:spcPts val="0"/>
              </a:spcBef>
              <a:spcAft>
                <a:spcPts val="0"/>
              </a:spcAft>
              <a:buNone/>
            </a:pPr>
            <a:r>
              <a:rPr lang="en" sz="2500">
                <a:latin typeface="Roboto"/>
                <a:ea typeface="Roboto"/>
                <a:cs typeface="Roboto"/>
                <a:sym typeface="Roboto"/>
              </a:rPr>
              <a:t>b. doctype and meta data</a:t>
            </a:r>
            <a:endParaRPr sz="2500">
              <a:latin typeface="Roboto"/>
              <a:ea typeface="Roboto"/>
              <a:cs typeface="Roboto"/>
              <a:sym typeface="Roboto"/>
            </a:endParaRPr>
          </a:p>
          <a:p>
            <a:pPr indent="0" lvl="0" marL="0" rtl="0" algn="l">
              <a:spcBef>
                <a:spcPts val="0"/>
              </a:spcBef>
              <a:spcAft>
                <a:spcPts val="0"/>
              </a:spcAft>
              <a:buNone/>
            </a:pPr>
            <a:r>
              <a:rPr lang="en" sz="2500">
                <a:latin typeface="Roboto"/>
                <a:ea typeface="Roboto"/>
                <a:cs typeface="Roboto"/>
                <a:sym typeface="Roboto"/>
              </a:rPr>
              <a:t>c. open tag, content, closing tag</a:t>
            </a:r>
            <a:endParaRPr sz="2500">
              <a:latin typeface="Roboto"/>
              <a:ea typeface="Roboto"/>
              <a:cs typeface="Roboto"/>
              <a:sym typeface="Roboto"/>
            </a:endParaRPr>
          </a:p>
          <a:p>
            <a:pPr indent="0" lvl="0" marL="0" rtl="0" algn="l">
              <a:spcBef>
                <a:spcPts val="0"/>
              </a:spcBef>
              <a:spcAft>
                <a:spcPts val="0"/>
              </a:spcAft>
              <a:buNone/>
            </a:pPr>
            <a:r>
              <a:t/>
            </a:r>
            <a:endParaRPr sz="2500">
              <a:latin typeface="Roboto"/>
              <a:ea typeface="Roboto"/>
              <a:cs typeface="Roboto"/>
              <a:sym typeface="Roboto"/>
            </a:endParaRPr>
          </a:p>
          <a:p>
            <a:pPr indent="0" lvl="0" marL="0" rtl="0" algn="l">
              <a:spcBef>
                <a:spcPts val="0"/>
              </a:spcBef>
              <a:spcAft>
                <a:spcPts val="0"/>
              </a:spcAft>
              <a:buNone/>
            </a:pPr>
            <a:r>
              <a:t/>
            </a:r>
            <a:endParaRPr sz="27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Question 3</a:t>
            </a:r>
            <a:endParaRPr/>
          </a:p>
        </p:txBody>
      </p:sp>
      <p:sp>
        <p:nvSpPr>
          <p:cNvPr id="360" name="Google Shape;360;p56"/>
          <p:cNvSpPr txBox="1"/>
          <p:nvPr/>
        </p:nvSpPr>
        <p:spPr>
          <a:xfrm>
            <a:off x="0" y="990600"/>
            <a:ext cx="9144000" cy="1116300"/>
          </a:xfrm>
          <a:prstGeom prst="rect">
            <a:avLst/>
          </a:prstGeom>
          <a:noFill/>
          <a:ln>
            <a:noFill/>
          </a:ln>
        </p:spPr>
        <p:txBody>
          <a:bodyPr anchorCtr="0" anchor="t" bIns="91425" lIns="91425" spcFirstLastPara="1" rIns="91425" wrap="square" tIns="91425">
            <a:noAutofit/>
          </a:bodyPr>
          <a:lstStyle/>
          <a:p>
            <a:pPr indent="0" lvl="0" marL="0" rtl="0" algn="l">
              <a:lnSpc>
                <a:spcPct val="170000"/>
              </a:lnSpc>
              <a:spcBef>
                <a:spcPts val="0"/>
              </a:spcBef>
              <a:spcAft>
                <a:spcPts val="0"/>
              </a:spcAft>
              <a:buNone/>
            </a:pPr>
            <a:r>
              <a:t/>
            </a:r>
            <a:endParaRPr sz="1200">
              <a:solidFill>
                <a:srgbClr val="4F4F4F"/>
              </a:solidFill>
              <a:highlight>
                <a:srgbClr val="FFFFFF"/>
              </a:highlight>
            </a:endParaRPr>
          </a:p>
          <a:p>
            <a:pPr indent="0" lvl="0" marL="457200" rtl="0" algn="l">
              <a:lnSpc>
                <a:spcPct val="170000"/>
              </a:lnSpc>
              <a:spcBef>
                <a:spcPts val="0"/>
              </a:spcBef>
              <a:spcAft>
                <a:spcPts val="2200"/>
              </a:spcAft>
              <a:buNone/>
            </a:pPr>
            <a:r>
              <a:t/>
            </a:r>
            <a:endParaRPr b="1" sz="1200">
              <a:solidFill>
                <a:srgbClr val="4F4F4F"/>
              </a:solidFill>
              <a:highlight>
                <a:srgbClr val="FFFFFF"/>
              </a:highlight>
            </a:endParaRPr>
          </a:p>
        </p:txBody>
      </p:sp>
      <p:sp>
        <p:nvSpPr>
          <p:cNvPr id="361" name="Google Shape;361;p56"/>
          <p:cNvSpPr txBox="1"/>
          <p:nvPr/>
        </p:nvSpPr>
        <p:spPr>
          <a:xfrm>
            <a:off x="644475" y="1115450"/>
            <a:ext cx="7956900" cy="31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latin typeface="Roboto"/>
                <a:ea typeface="Roboto"/>
                <a:cs typeface="Roboto"/>
                <a:sym typeface="Roboto"/>
              </a:rPr>
              <a:t>3. What is the atonomy HTML element consist of?</a:t>
            </a:r>
            <a:endParaRPr sz="2500">
              <a:latin typeface="Roboto"/>
              <a:ea typeface="Roboto"/>
              <a:cs typeface="Roboto"/>
              <a:sym typeface="Roboto"/>
            </a:endParaRPr>
          </a:p>
          <a:p>
            <a:pPr indent="0" lvl="0" marL="0" rtl="0" algn="l">
              <a:spcBef>
                <a:spcPts val="0"/>
              </a:spcBef>
              <a:spcAft>
                <a:spcPts val="0"/>
              </a:spcAft>
              <a:buNone/>
            </a:pPr>
            <a:r>
              <a:t/>
            </a:r>
            <a:endParaRPr sz="2500">
              <a:latin typeface="Roboto"/>
              <a:ea typeface="Roboto"/>
              <a:cs typeface="Roboto"/>
              <a:sym typeface="Roboto"/>
            </a:endParaRPr>
          </a:p>
          <a:p>
            <a:pPr indent="0" lvl="0" marL="0" rtl="0" algn="l">
              <a:spcBef>
                <a:spcPts val="0"/>
              </a:spcBef>
              <a:spcAft>
                <a:spcPts val="0"/>
              </a:spcAft>
              <a:buNone/>
            </a:pPr>
            <a:r>
              <a:rPr lang="en" sz="2500">
                <a:latin typeface="Roboto"/>
                <a:ea typeface="Roboto"/>
                <a:cs typeface="Roboto"/>
                <a:sym typeface="Roboto"/>
              </a:rPr>
              <a:t>a. header tag, content tag, footer tag</a:t>
            </a:r>
            <a:endParaRPr sz="2500">
              <a:latin typeface="Roboto"/>
              <a:ea typeface="Roboto"/>
              <a:cs typeface="Roboto"/>
              <a:sym typeface="Roboto"/>
            </a:endParaRPr>
          </a:p>
          <a:p>
            <a:pPr indent="0" lvl="0" marL="0" rtl="0" algn="l">
              <a:spcBef>
                <a:spcPts val="0"/>
              </a:spcBef>
              <a:spcAft>
                <a:spcPts val="0"/>
              </a:spcAft>
              <a:buNone/>
            </a:pPr>
            <a:r>
              <a:rPr lang="en" sz="2500">
                <a:latin typeface="Roboto"/>
                <a:ea typeface="Roboto"/>
                <a:cs typeface="Roboto"/>
                <a:sym typeface="Roboto"/>
              </a:rPr>
              <a:t>b. doctype and meta data</a:t>
            </a:r>
            <a:endParaRPr sz="2500">
              <a:latin typeface="Roboto"/>
              <a:ea typeface="Roboto"/>
              <a:cs typeface="Roboto"/>
              <a:sym typeface="Roboto"/>
            </a:endParaRPr>
          </a:p>
          <a:p>
            <a:pPr indent="0" lvl="0" marL="0" rtl="0" algn="l">
              <a:spcBef>
                <a:spcPts val="0"/>
              </a:spcBef>
              <a:spcAft>
                <a:spcPts val="0"/>
              </a:spcAft>
              <a:buNone/>
            </a:pPr>
            <a:r>
              <a:rPr lang="en" sz="2500">
                <a:highlight>
                  <a:srgbClr val="00FF00"/>
                </a:highlight>
                <a:latin typeface="Roboto"/>
                <a:ea typeface="Roboto"/>
                <a:cs typeface="Roboto"/>
                <a:sym typeface="Roboto"/>
              </a:rPr>
              <a:t>c. open tag, content, closing tag</a:t>
            </a:r>
            <a:endParaRPr sz="2500">
              <a:highlight>
                <a:srgbClr val="00FF00"/>
              </a:highlight>
              <a:latin typeface="Roboto"/>
              <a:ea typeface="Roboto"/>
              <a:cs typeface="Roboto"/>
              <a:sym typeface="Roboto"/>
            </a:endParaRPr>
          </a:p>
          <a:p>
            <a:pPr indent="0" lvl="0" marL="0" rtl="0" algn="l">
              <a:spcBef>
                <a:spcPts val="0"/>
              </a:spcBef>
              <a:spcAft>
                <a:spcPts val="0"/>
              </a:spcAft>
              <a:buNone/>
            </a:pPr>
            <a:r>
              <a:t/>
            </a:r>
            <a:endParaRPr sz="2500">
              <a:latin typeface="Roboto"/>
              <a:ea typeface="Roboto"/>
              <a:cs typeface="Roboto"/>
              <a:sym typeface="Roboto"/>
            </a:endParaRPr>
          </a:p>
          <a:p>
            <a:pPr indent="0" lvl="0" marL="0" rtl="0" algn="l">
              <a:spcBef>
                <a:spcPts val="0"/>
              </a:spcBef>
              <a:spcAft>
                <a:spcPts val="0"/>
              </a:spcAft>
              <a:buNone/>
            </a:pPr>
            <a:r>
              <a:t/>
            </a:r>
            <a:endParaRPr sz="27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Question 4</a:t>
            </a:r>
            <a:endParaRPr/>
          </a:p>
        </p:txBody>
      </p:sp>
      <p:sp>
        <p:nvSpPr>
          <p:cNvPr id="367" name="Google Shape;367;p57"/>
          <p:cNvSpPr txBox="1"/>
          <p:nvPr/>
        </p:nvSpPr>
        <p:spPr>
          <a:xfrm>
            <a:off x="0" y="990600"/>
            <a:ext cx="9144000" cy="1116300"/>
          </a:xfrm>
          <a:prstGeom prst="rect">
            <a:avLst/>
          </a:prstGeom>
          <a:noFill/>
          <a:ln>
            <a:noFill/>
          </a:ln>
        </p:spPr>
        <p:txBody>
          <a:bodyPr anchorCtr="0" anchor="t" bIns="91425" lIns="91425" spcFirstLastPara="1" rIns="91425" wrap="square" tIns="91425">
            <a:noAutofit/>
          </a:bodyPr>
          <a:lstStyle/>
          <a:p>
            <a:pPr indent="0" lvl="0" marL="0" rtl="0" algn="l">
              <a:lnSpc>
                <a:spcPct val="170000"/>
              </a:lnSpc>
              <a:spcBef>
                <a:spcPts val="0"/>
              </a:spcBef>
              <a:spcAft>
                <a:spcPts val="0"/>
              </a:spcAft>
              <a:buNone/>
            </a:pPr>
            <a:r>
              <a:t/>
            </a:r>
            <a:endParaRPr sz="1200">
              <a:solidFill>
                <a:srgbClr val="4F4F4F"/>
              </a:solidFill>
              <a:highlight>
                <a:srgbClr val="FFFFFF"/>
              </a:highlight>
            </a:endParaRPr>
          </a:p>
          <a:p>
            <a:pPr indent="0" lvl="0" marL="457200" rtl="0" algn="l">
              <a:lnSpc>
                <a:spcPct val="170000"/>
              </a:lnSpc>
              <a:spcBef>
                <a:spcPts val="0"/>
              </a:spcBef>
              <a:spcAft>
                <a:spcPts val="2200"/>
              </a:spcAft>
              <a:buNone/>
            </a:pPr>
            <a:r>
              <a:t/>
            </a:r>
            <a:endParaRPr b="1" sz="1200">
              <a:solidFill>
                <a:srgbClr val="4F4F4F"/>
              </a:solidFill>
              <a:highlight>
                <a:srgbClr val="FFFFFF"/>
              </a:highlight>
            </a:endParaRPr>
          </a:p>
        </p:txBody>
      </p:sp>
      <p:sp>
        <p:nvSpPr>
          <p:cNvPr id="368" name="Google Shape;368;p57"/>
          <p:cNvSpPr txBox="1"/>
          <p:nvPr/>
        </p:nvSpPr>
        <p:spPr>
          <a:xfrm>
            <a:off x="644475" y="1115450"/>
            <a:ext cx="7956900" cy="31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latin typeface="Roboto"/>
                <a:ea typeface="Roboto"/>
                <a:cs typeface="Roboto"/>
                <a:sym typeface="Roboto"/>
              </a:rPr>
              <a:t>How do we construct comments in HTML?</a:t>
            </a:r>
            <a:endParaRPr sz="2500">
              <a:latin typeface="Roboto"/>
              <a:ea typeface="Roboto"/>
              <a:cs typeface="Roboto"/>
              <a:sym typeface="Roboto"/>
            </a:endParaRPr>
          </a:p>
          <a:p>
            <a:pPr indent="0" lvl="0" marL="0" rtl="0" algn="l">
              <a:spcBef>
                <a:spcPts val="0"/>
              </a:spcBef>
              <a:spcAft>
                <a:spcPts val="0"/>
              </a:spcAft>
              <a:buNone/>
            </a:pPr>
            <a:r>
              <a:t/>
            </a:r>
            <a:endParaRPr sz="2500">
              <a:latin typeface="Roboto"/>
              <a:ea typeface="Roboto"/>
              <a:cs typeface="Roboto"/>
              <a:sym typeface="Roboto"/>
            </a:endParaRPr>
          </a:p>
          <a:p>
            <a:pPr indent="0" lvl="0" marL="0" rtl="0" algn="l">
              <a:spcBef>
                <a:spcPts val="0"/>
              </a:spcBef>
              <a:spcAft>
                <a:spcPts val="0"/>
              </a:spcAft>
              <a:buNone/>
            </a:pPr>
            <a:r>
              <a:rPr lang="en" sz="2500">
                <a:latin typeface="Roboto"/>
                <a:ea typeface="Roboto"/>
                <a:cs typeface="Roboto"/>
                <a:sym typeface="Roboto"/>
              </a:rPr>
              <a:t>a. /* This is a comment */</a:t>
            </a:r>
            <a:endParaRPr sz="2500">
              <a:latin typeface="Roboto"/>
              <a:ea typeface="Roboto"/>
              <a:cs typeface="Roboto"/>
              <a:sym typeface="Roboto"/>
            </a:endParaRPr>
          </a:p>
          <a:p>
            <a:pPr indent="0" lvl="0" marL="0" rtl="0" algn="l">
              <a:spcBef>
                <a:spcPts val="0"/>
              </a:spcBef>
              <a:spcAft>
                <a:spcPts val="0"/>
              </a:spcAft>
              <a:buNone/>
            </a:pPr>
            <a:r>
              <a:rPr lang="en" sz="2500">
                <a:latin typeface="Roboto"/>
                <a:ea typeface="Roboto"/>
                <a:cs typeface="Roboto"/>
                <a:sym typeface="Roboto"/>
              </a:rPr>
              <a:t>b. /// This is a comment</a:t>
            </a:r>
            <a:endParaRPr sz="2500">
              <a:latin typeface="Roboto"/>
              <a:ea typeface="Roboto"/>
              <a:cs typeface="Roboto"/>
              <a:sym typeface="Roboto"/>
            </a:endParaRPr>
          </a:p>
          <a:p>
            <a:pPr indent="0" lvl="0" marL="0" rtl="0" algn="l">
              <a:spcBef>
                <a:spcPts val="0"/>
              </a:spcBef>
              <a:spcAft>
                <a:spcPts val="0"/>
              </a:spcAft>
              <a:buNone/>
            </a:pPr>
            <a:r>
              <a:rPr lang="en" sz="2500">
                <a:latin typeface="Roboto"/>
                <a:ea typeface="Roboto"/>
                <a:cs typeface="Roboto"/>
                <a:sym typeface="Roboto"/>
              </a:rPr>
              <a:t>c. &lt;!-- This is a comment --&gt;</a:t>
            </a:r>
            <a:endParaRPr sz="2500">
              <a:latin typeface="Roboto"/>
              <a:ea typeface="Roboto"/>
              <a:cs typeface="Roboto"/>
              <a:sym typeface="Roboto"/>
            </a:endParaRPr>
          </a:p>
          <a:p>
            <a:pPr indent="0" lvl="0" marL="0" rtl="0" algn="l">
              <a:spcBef>
                <a:spcPts val="0"/>
              </a:spcBef>
              <a:spcAft>
                <a:spcPts val="0"/>
              </a:spcAft>
              <a:buNone/>
            </a:pPr>
            <a:r>
              <a:t/>
            </a:r>
            <a:endParaRPr sz="2500">
              <a:latin typeface="Roboto"/>
              <a:ea typeface="Roboto"/>
              <a:cs typeface="Roboto"/>
              <a:sym typeface="Roboto"/>
            </a:endParaRPr>
          </a:p>
          <a:p>
            <a:pPr indent="0" lvl="0" marL="0" rtl="0" algn="l">
              <a:spcBef>
                <a:spcPts val="0"/>
              </a:spcBef>
              <a:spcAft>
                <a:spcPts val="0"/>
              </a:spcAft>
              <a:buNone/>
            </a:pPr>
            <a:r>
              <a:t/>
            </a:r>
            <a:endParaRPr sz="2500">
              <a:latin typeface="Roboto"/>
              <a:ea typeface="Roboto"/>
              <a:cs typeface="Roboto"/>
              <a:sym typeface="Roboto"/>
            </a:endParaRPr>
          </a:p>
          <a:p>
            <a:pPr indent="0" lvl="0" marL="0" rtl="0" algn="l">
              <a:spcBef>
                <a:spcPts val="0"/>
              </a:spcBef>
              <a:spcAft>
                <a:spcPts val="0"/>
              </a:spcAft>
              <a:buNone/>
            </a:pPr>
            <a:r>
              <a:t/>
            </a:r>
            <a:endParaRPr sz="27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Question 4</a:t>
            </a:r>
            <a:endParaRPr/>
          </a:p>
        </p:txBody>
      </p:sp>
      <p:sp>
        <p:nvSpPr>
          <p:cNvPr id="374" name="Google Shape;374;p58"/>
          <p:cNvSpPr txBox="1"/>
          <p:nvPr/>
        </p:nvSpPr>
        <p:spPr>
          <a:xfrm>
            <a:off x="0" y="990600"/>
            <a:ext cx="9144000" cy="1116300"/>
          </a:xfrm>
          <a:prstGeom prst="rect">
            <a:avLst/>
          </a:prstGeom>
          <a:noFill/>
          <a:ln>
            <a:noFill/>
          </a:ln>
        </p:spPr>
        <p:txBody>
          <a:bodyPr anchorCtr="0" anchor="t" bIns="91425" lIns="91425" spcFirstLastPara="1" rIns="91425" wrap="square" tIns="91425">
            <a:noAutofit/>
          </a:bodyPr>
          <a:lstStyle/>
          <a:p>
            <a:pPr indent="0" lvl="0" marL="0" rtl="0" algn="l">
              <a:lnSpc>
                <a:spcPct val="170000"/>
              </a:lnSpc>
              <a:spcBef>
                <a:spcPts val="0"/>
              </a:spcBef>
              <a:spcAft>
                <a:spcPts val="0"/>
              </a:spcAft>
              <a:buNone/>
            </a:pPr>
            <a:r>
              <a:t/>
            </a:r>
            <a:endParaRPr sz="1200">
              <a:solidFill>
                <a:srgbClr val="4F4F4F"/>
              </a:solidFill>
              <a:highlight>
                <a:srgbClr val="FFFFFF"/>
              </a:highlight>
            </a:endParaRPr>
          </a:p>
          <a:p>
            <a:pPr indent="0" lvl="0" marL="457200" rtl="0" algn="l">
              <a:lnSpc>
                <a:spcPct val="170000"/>
              </a:lnSpc>
              <a:spcBef>
                <a:spcPts val="0"/>
              </a:spcBef>
              <a:spcAft>
                <a:spcPts val="2200"/>
              </a:spcAft>
              <a:buNone/>
            </a:pPr>
            <a:r>
              <a:t/>
            </a:r>
            <a:endParaRPr b="1" sz="1200">
              <a:solidFill>
                <a:srgbClr val="4F4F4F"/>
              </a:solidFill>
              <a:highlight>
                <a:srgbClr val="FFFFFF"/>
              </a:highlight>
            </a:endParaRPr>
          </a:p>
        </p:txBody>
      </p:sp>
      <p:sp>
        <p:nvSpPr>
          <p:cNvPr id="375" name="Google Shape;375;p58"/>
          <p:cNvSpPr txBox="1"/>
          <p:nvPr/>
        </p:nvSpPr>
        <p:spPr>
          <a:xfrm>
            <a:off x="644475" y="1115450"/>
            <a:ext cx="7956900" cy="31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latin typeface="Roboto"/>
                <a:ea typeface="Roboto"/>
                <a:cs typeface="Roboto"/>
                <a:sym typeface="Roboto"/>
              </a:rPr>
              <a:t>How do we construct comments in HTML?</a:t>
            </a:r>
            <a:endParaRPr sz="2500">
              <a:latin typeface="Roboto"/>
              <a:ea typeface="Roboto"/>
              <a:cs typeface="Roboto"/>
              <a:sym typeface="Roboto"/>
            </a:endParaRPr>
          </a:p>
          <a:p>
            <a:pPr indent="0" lvl="0" marL="0" rtl="0" algn="l">
              <a:spcBef>
                <a:spcPts val="0"/>
              </a:spcBef>
              <a:spcAft>
                <a:spcPts val="0"/>
              </a:spcAft>
              <a:buNone/>
            </a:pPr>
            <a:r>
              <a:t/>
            </a:r>
            <a:endParaRPr sz="2500">
              <a:latin typeface="Roboto"/>
              <a:ea typeface="Roboto"/>
              <a:cs typeface="Roboto"/>
              <a:sym typeface="Roboto"/>
            </a:endParaRPr>
          </a:p>
          <a:p>
            <a:pPr indent="0" lvl="0" marL="0" rtl="0" algn="l">
              <a:spcBef>
                <a:spcPts val="0"/>
              </a:spcBef>
              <a:spcAft>
                <a:spcPts val="0"/>
              </a:spcAft>
              <a:buNone/>
            </a:pPr>
            <a:r>
              <a:rPr lang="en" sz="2500">
                <a:latin typeface="Roboto"/>
                <a:ea typeface="Roboto"/>
                <a:cs typeface="Roboto"/>
                <a:sym typeface="Roboto"/>
              </a:rPr>
              <a:t>a. /* This is a comment */</a:t>
            </a:r>
            <a:endParaRPr sz="2500">
              <a:latin typeface="Roboto"/>
              <a:ea typeface="Roboto"/>
              <a:cs typeface="Roboto"/>
              <a:sym typeface="Roboto"/>
            </a:endParaRPr>
          </a:p>
          <a:p>
            <a:pPr indent="0" lvl="0" marL="0" rtl="0" algn="l">
              <a:spcBef>
                <a:spcPts val="0"/>
              </a:spcBef>
              <a:spcAft>
                <a:spcPts val="0"/>
              </a:spcAft>
              <a:buNone/>
            </a:pPr>
            <a:r>
              <a:rPr lang="en" sz="2500">
                <a:latin typeface="Roboto"/>
                <a:ea typeface="Roboto"/>
                <a:cs typeface="Roboto"/>
                <a:sym typeface="Roboto"/>
              </a:rPr>
              <a:t>b. /// This is a comment</a:t>
            </a:r>
            <a:endParaRPr sz="2500">
              <a:latin typeface="Roboto"/>
              <a:ea typeface="Roboto"/>
              <a:cs typeface="Roboto"/>
              <a:sym typeface="Roboto"/>
            </a:endParaRPr>
          </a:p>
          <a:p>
            <a:pPr indent="0" lvl="0" marL="0" rtl="0" algn="l">
              <a:spcBef>
                <a:spcPts val="0"/>
              </a:spcBef>
              <a:spcAft>
                <a:spcPts val="0"/>
              </a:spcAft>
              <a:buNone/>
            </a:pPr>
            <a:r>
              <a:rPr lang="en" sz="2500">
                <a:highlight>
                  <a:srgbClr val="00FF00"/>
                </a:highlight>
                <a:latin typeface="Roboto"/>
                <a:ea typeface="Roboto"/>
                <a:cs typeface="Roboto"/>
                <a:sym typeface="Roboto"/>
              </a:rPr>
              <a:t>c. &lt;!-- This is a comment --&gt;</a:t>
            </a:r>
            <a:endParaRPr sz="2500">
              <a:highlight>
                <a:srgbClr val="00FF00"/>
              </a:highlight>
              <a:latin typeface="Roboto"/>
              <a:ea typeface="Roboto"/>
              <a:cs typeface="Roboto"/>
              <a:sym typeface="Roboto"/>
            </a:endParaRPr>
          </a:p>
          <a:p>
            <a:pPr indent="0" lvl="0" marL="0" rtl="0" algn="l">
              <a:spcBef>
                <a:spcPts val="0"/>
              </a:spcBef>
              <a:spcAft>
                <a:spcPts val="0"/>
              </a:spcAft>
              <a:buNone/>
            </a:pPr>
            <a:r>
              <a:t/>
            </a:r>
            <a:endParaRPr sz="2500">
              <a:latin typeface="Roboto"/>
              <a:ea typeface="Roboto"/>
              <a:cs typeface="Roboto"/>
              <a:sym typeface="Roboto"/>
            </a:endParaRPr>
          </a:p>
          <a:p>
            <a:pPr indent="0" lvl="0" marL="0" rtl="0" algn="l">
              <a:spcBef>
                <a:spcPts val="0"/>
              </a:spcBef>
              <a:spcAft>
                <a:spcPts val="0"/>
              </a:spcAft>
              <a:buNone/>
            </a:pPr>
            <a:r>
              <a:t/>
            </a:r>
            <a:endParaRPr sz="2500">
              <a:latin typeface="Roboto"/>
              <a:ea typeface="Roboto"/>
              <a:cs typeface="Roboto"/>
              <a:sym typeface="Roboto"/>
            </a:endParaRPr>
          </a:p>
          <a:p>
            <a:pPr indent="0" lvl="0" marL="0" rtl="0" algn="l">
              <a:spcBef>
                <a:spcPts val="0"/>
              </a:spcBef>
              <a:spcAft>
                <a:spcPts val="0"/>
              </a:spcAft>
              <a:buNone/>
            </a:pPr>
            <a:r>
              <a:t/>
            </a:r>
            <a:endParaRPr sz="27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Question 5</a:t>
            </a:r>
            <a:endParaRPr/>
          </a:p>
        </p:txBody>
      </p:sp>
      <p:sp>
        <p:nvSpPr>
          <p:cNvPr id="381" name="Google Shape;381;p59"/>
          <p:cNvSpPr txBox="1"/>
          <p:nvPr/>
        </p:nvSpPr>
        <p:spPr>
          <a:xfrm>
            <a:off x="0" y="990600"/>
            <a:ext cx="9144000" cy="1116300"/>
          </a:xfrm>
          <a:prstGeom prst="rect">
            <a:avLst/>
          </a:prstGeom>
          <a:noFill/>
          <a:ln>
            <a:noFill/>
          </a:ln>
        </p:spPr>
        <p:txBody>
          <a:bodyPr anchorCtr="0" anchor="t" bIns="91425" lIns="91425" spcFirstLastPara="1" rIns="91425" wrap="square" tIns="91425">
            <a:noAutofit/>
          </a:bodyPr>
          <a:lstStyle/>
          <a:p>
            <a:pPr indent="0" lvl="0" marL="0" rtl="0" algn="l">
              <a:lnSpc>
                <a:spcPct val="170000"/>
              </a:lnSpc>
              <a:spcBef>
                <a:spcPts val="0"/>
              </a:spcBef>
              <a:spcAft>
                <a:spcPts val="0"/>
              </a:spcAft>
              <a:buNone/>
            </a:pPr>
            <a:r>
              <a:t/>
            </a:r>
            <a:endParaRPr sz="1200">
              <a:solidFill>
                <a:srgbClr val="4F4F4F"/>
              </a:solidFill>
              <a:highlight>
                <a:srgbClr val="FFFFFF"/>
              </a:highlight>
            </a:endParaRPr>
          </a:p>
          <a:p>
            <a:pPr indent="0" lvl="0" marL="457200" rtl="0" algn="l">
              <a:lnSpc>
                <a:spcPct val="170000"/>
              </a:lnSpc>
              <a:spcBef>
                <a:spcPts val="0"/>
              </a:spcBef>
              <a:spcAft>
                <a:spcPts val="2200"/>
              </a:spcAft>
              <a:buNone/>
            </a:pPr>
            <a:r>
              <a:t/>
            </a:r>
            <a:endParaRPr b="1" sz="1200">
              <a:solidFill>
                <a:srgbClr val="4F4F4F"/>
              </a:solidFill>
              <a:highlight>
                <a:srgbClr val="FFFFFF"/>
              </a:highlight>
            </a:endParaRPr>
          </a:p>
        </p:txBody>
      </p:sp>
      <p:sp>
        <p:nvSpPr>
          <p:cNvPr id="382" name="Google Shape;382;p59"/>
          <p:cNvSpPr txBox="1"/>
          <p:nvPr/>
        </p:nvSpPr>
        <p:spPr>
          <a:xfrm>
            <a:off x="644475" y="1115450"/>
            <a:ext cx="7956900" cy="31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latin typeface="Roboto"/>
                <a:ea typeface="Roboto"/>
                <a:cs typeface="Roboto"/>
                <a:sym typeface="Roboto"/>
              </a:rPr>
              <a:t>5. How can a HTML Page Structure be visualized?</a:t>
            </a:r>
            <a:endParaRPr sz="2500">
              <a:latin typeface="Roboto"/>
              <a:ea typeface="Roboto"/>
              <a:cs typeface="Roboto"/>
              <a:sym typeface="Roboto"/>
            </a:endParaRPr>
          </a:p>
          <a:p>
            <a:pPr indent="0" lvl="0" marL="0" rtl="0" algn="l">
              <a:spcBef>
                <a:spcPts val="0"/>
              </a:spcBef>
              <a:spcAft>
                <a:spcPts val="0"/>
              </a:spcAft>
              <a:buNone/>
            </a:pPr>
            <a:r>
              <a:t/>
            </a:r>
            <a:endParaRPr sz="2500">
              <a:latin typeface="Roboto"/>
              <a:ea typeface="Roboto"/>
              <a:cs typeface="Roboto"/>
              <a:sym typeface="Roboto"/>
            </a:endParaRPr>
          </a:p>
          <a:p>
            <a:pPr indent="0" lvl="0" marL="0" rtl="0" algn="l">
              <a:spcBef>
                <a:spcPts val="0"/>
              </a:spcBef>
              <a:spcAft>
                <a:spcPts val="0"/>
              </a:spcAft>
              <a:buNone/>
            </a:pPr>
            <a:r>
              <a:rPr lang="en" sz="2500">
                <a:latin typeface="Roboto"/>
                <a:ea typeface="Roboto"/>
                <a:cs typeface="Roboto"/>
                <a:sym typeface="Roboto"/>
              </a:rPr>
              <a:t>a. A Linked Chain structure</a:t>
            </a:r>
            <a:endParaRPr sz="2500">
              <a:latin typeface="Roboto"/>
              <a:ea typeface="Roboto"/>
              <a:cs typeface="Roboto"/>
              <a:sym typeface="Roboto"/>
            </a:endParaRPr>
          </a:p>
          <a:p>
            <a:pPr indent="0" lvl="0" marL="0" rtl="0" algn="l">
              <a:spcBef>
                <a:spcPts val="0"/>
              </a:spcBef>
              <a:spcAft>
                <a:spcPts val="0"/>
              </a:spcAft>
              <a:buNone/>
            </a:pPr>
            <a:r>
              <a:rPr lang="en" sz="2500">
                <a:latin typeface="Roboto"/>
                <a:ea typeface="Roboto"/>
                <a:cs typeface="Roboto"/>
                <a:sym typeface="Roboto"/>
              </a:rPr>
              <a:t>b. A Flat structure</a:t>
            </a:r>
            <a:endParaRPr sz="2500">
              <a:latin typeface="Roboto"/>
              <a:ea typeface="Roboto"/>
              <a:cs typeface="Roboto"/>
              <a:sym typeface="Roboto"/>
            </a:endParaRPr>
          </a:p>
          <a:p>
            <a:pPr indent="0" lvl="0" marL="0" rtl="0" algn="l">
              <a:spcBef>
                <a:spcPts val="0"/>
              </a:spcBef>
              <a:spcAft>
                <a:spcPts val="0"/>
              </a:spcAft>
              <a:buNone/>
            </a:pPr>
            <a:r>
              <a:rPr lang="en" sz="2500">
                <a:latin typeface="Roboto"/>
                <a:ea typeface="Roboto"/>
                <a:cs typeface="Roboto"/>
                <a:sym typeface="Roboto"/>
              </a:rPr>
              <a:t>c. A Tree structure</a:t>
            </a:r>
            <a:endParaRPr sz="2500">
              <a:latin typeface="Roboto"/>
              <a:ea typeface="Roboto"/>
              <a:cs typeface="Roboto"/>
              <a:sym typeface="Roboto"/>
            </a:endParaRPr>
          </a:p>
          <a:p>
            <a:pPr indent="0" lvl="0" marL="0" rtl="0" algn="l">
              <a:spcBef>
                <a:spcPts val="0"/>
              </a:spcBef>
              <a:spcAft>
                <a:spcPts val="0"/>
              </a:spcAft>
              <a:buNone/>
            </a:pPr>
            <a:r>
              <a:t/>
            </a:r>
            <a:endParaRPr sz="2500">
              <a:latin typeface="Roboto"/>
              <a:ea typeface="Roboto"/>
              <a:cs typeface="Roboto"/>
              <a:sym typeface="Roboto"/>
            </a:endParaRPr>
          </a:p>
          <a:p>
            <a:pPr indent="0" lvl="0" marL="0" rtl="0" algn="l">
              <a:spcBef>
                <a:spcPts val="0"/>
              </a:spcBef>
              <a:spcAft>
                <a:spcPts val="0"/>
              </a:spcAft>
              <a:buNone/>
            </a:pPr>
            <a:r>
              <a:t/>
            </a:r>
            <a:endParaRPr sz="2500">
              <a:latin typeface="Roboto"/>
              <a:ea typeface="Roboto"/>
              <a:cs typeface="Roboto"/>
              <a:sym typeface="Roboto"/>
            </a:endParaRPr>
          </a:p>
          <a:p>
            <a:pPr indent="0" lvl="0" marL="0" rtl="0" algn="l">
              <a:spcBef>
                <a:spcPts val="0"/>
              </a:spcBef>
              <a:spcAft>
                <a:spcPts val="0"/>
              </a:spcAft>
              <a:buNone/>
            </a:pPr>
            <a:r>
              <a:t/>
            </a:r>
            <a:endParaRPr sz="2500">
              <a:latin typeface="Roboto"/>
              <a:ea typeface="Roboto"/>
              <a:cs typeface="Roboto"/>
              <a:sym typeface="Roboto"/>
            </a:endParaRPr>
          </a:p>
          <a:p>
            <a:pPr indent="0" lvl="0" marL="0" rtl="0" algn="l">
              <a:spcBef>
                <a:spcPts val="0"/>
              </a:spcBef>
              <a:spcAft>
                <a:spcPts val="0"/>
              </a:spcAft>
              <a:buNone/>
            </a:pPr>
            <a:r>
              <a:t/>
            </a:r>
            <a:endParaRPr sz="27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6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Question 5</a:t>
            </a:r>
            <a:endParaRPr/>
          </a:p>
        </p:txBody>
      </p:sp>
      <p:sp>
        <p:nvSpPr>
          <p:cNvPr id="388" name="Google Shape;388;p60"/>
          <p:cNvSpPr txBox="1"/>
          <p:nvPr/>
        </p:nvSpPr>
        <p:spPr>
          <a:xfrm>
            <a:off x="0" y="990600"/>
            <a:ext cx="9144000" cy="1116300"/>
          </a:xfrm>
          <a:prstGeom prst="rect">
            <a:avLst/>
          </a:prstGeom>
          <a:noFill/>
          <a:ln>
            <a:noFill/>
          </a:ln>
        </p:spPr>
        <p:txBody>
          <a:bodyPr anchorCtr="0" anchor="t" bIns="91425" lIns="91425" spcFirstLastPara="1" rIns="91425" wrap="square" tIns="91425">
            <a:noAutofit/>
          </a:bodyPr>
          <a:lstStyle/>
          <a:p>
            <a:pPr indent="0" lvl="0" marL="0" rtl="0" algn="l">
              <a:lnSpc>
                <a:spcPct val="170000"/>
              </a:lnSpc>
              <a:spcBef>
                <a:spcPts val="0"/>
              </a:spcBef>
              <a:spcAft>
                <a:spcPts val="0"/>
              </a:spcAft>
              <a:buNone/>
            </a:pPr>
            <a:r>
              <a:t/>
            </a:r>
            <a:endParaRPr sz="1200">
              <a:solidFill>
                <a:srgbClr val="4F4F4F"/>
              </a:solidFill>
              <a:highlight>
                <a:srgbClr val="FFFFFF"/>
              </a:highlight>
            </a:endParaRPr>
          </a:p>
          <a:p>
            <a:pPr indent="0" lvl="0" marL="457200" rtl="0" algn="l">
              <a:lnSpc>
                <a:spcPct val="170000"/>
              </a:lnSpc>
              <a:spcBef>
                <a:spcPts val="0"/>
              </a:spcBef>
              <a:spcAft>
                <a:spcPts val="2200"/>
              </a:spcAft>
              <a:buNone/>
            </a:pPr>
            <a:r>
              <a:t/>
            </a:r>
            <a:endParaRPr b="1" sz="1200">
              <a:solidFill>
                <a:srgbClr val="4F4F4F"/>
              </a:solidFill>
              <a:highlight>
                <a:srgbClr val="FFFFFF"/>
              </a:highlight>
            </a:endParaRPr>
          </a:p>
        </p:txBody>
      </p:sp>
      <p:sp>
        <p:nvSpPr>
          <p:cNvPr id="389" name="Google Shape;389;p60"/>
          <p:cNvSpPr txBox="1"/>
          <p:nvPr/>
        </p:nvSpPr>
        <p:spPr>
          <a:xfrm>
            <a:off x="644475" y="1115450"/>
            <a:ext cx="7956900" cy="31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latin typeface="Roboto"/>
                <a:ea typeface="Roboto"/>
                <a:cs typeface="Roboto"/>
                <a:sym typeface="Roboto"/>
              </a:rPr>
              <a:t>5. How can a HTML Page Structure be visualized?</a:t>
            </a:r>
            <a:endParaRPr sz="2500">
              <a:latin typeface="Roboto"/>
              <a:ea typeface="Roboto"/>
              <a:cs typeface="Roboto"/>
              <a:sym typeface="Roboto"/>
            </a:endParaRPr>
          </a:p>
          <a:p>
            <a:pPr indent="0" lvl="0" marL="0" rtl="0" algn="l">
              <a:spcBef>
                <a:spcPts val="0"/>
              </a:spcBef>
              <a:spcAft>
                <a:spcPts val="0"/>
              </a:spcAft>
              <a:buNone/>
            </a:pPr>
            <a:r>
              <a:t/>
            </a:r>
            <a:endParaRPr sz="2500">
              <a:latin typeface="Roboto"/>
              <a:ea typeface="Roboto"/>
              <a:cs typeface="Roboto"/>
              <a:sym typeface="Roboto"/>
            </a:endParaRPr>
          </a:p>
          <a:p>
            <a:pPr indent="0" lvl="0" marL="0" rtl="0" algn="l">
              <a:spcBef>
                <a:spcPts val="0"/>
              </a:spcBef>
              <a:spcAft>
                <a:spcPts val="0"/>
              </a:spcAft>
              <a:buNone/>
            </a:pPr>
            <a:r>
              <a:rPr lang="en" sz="2500">
                <a:latin typeface="Roboto"/>
                <a:ea typeface="Roboto"/>
                <a:cs typeface="Roboto"/>
                <a:sym typeface="Roboto"/>
              </a:rPr>
              <a:t>a. A Linked Chain structure</a:t>
            </a:r>
            <a:endParaRPr sz="2500">
              <a:latin typeface="Roboto"/>
              <a:ea typeface="Roboto"/>
              <a:cs typeface="Roboto"/>
              <a:sym typeface="Roboto"/>
            </a:endParaRPr>
          </a:p>
          <a:p>
            <a:pPr indent="0" lvl="0" marL="0" rtl="0" algn="l">
              <a:spcBef>
                <a:spcPts val="0"/>
              </a:spcBef>
              <a:spcAft>
                <a:spcPts val="0"/>
              </a:spcAft>
              <a:buNone/>
            </a:pPr>
            <a:r>
              <a:rPr lang="en" sz="2500">
                <a:latin typeface="Roboto"/>
                <a:ea typeface="Roboto"/>
                <a:cs typeface="Roboto"/>
                <a:sym typeface="Roboto"/>
              </a:rPr>
              <a:t>b. A Flat structure</a:t>
            </a:r>
            <a:endParaRPr sz="2500">
              <a:latin typeface="Roboto"/>
              <a:ea typeface="Roboto"/>
              <a:cs typeface="Roboto"/>
              <a:sym typeface="Roboto"/>
            </a:endParaRPr>
          </a:p>
          <a:p>
            <a:pPr indent="0" lvl="0" marL="0" rtl="0" algn="l">
              <a:spcBef>
                <a:spcPts val="0"/>
              </a:spcBef>
              <a:spcAft>
                <a:spcPts val="0"/>
              </a:spcAft>
              <a:buNone/>
            </a:pPr>
            <a:r>
              <a:rPr lang="en" sz="2500">
                <a:highlight>
                  <a:srgbClr val="00FF00"/>
                </a:highlight>
                <a:latin typeface="Roboto"/>
                <a:ea typeface="Roboto"/>
                <a:cs typeface="Roboto"/>
                <a:sym typeface="Roboto"/>
              </a:rPr>
              <a:t>c. A Tree structure</a:t>
            </a:r>
            <a:endParaRPr sz="2500">
              <a:highlight>
                <a:srgbClr val="00FF00"/>
              </a:highlight>
              <a:latin typeface="Roboto"/>
              <a:ea typeface="Roboto"/>
              <a:cs typeface="Roboto"/>
              <a:sym typeface="Roboto"/>
            </a:endParaRPr>
          </a:p>
          <a:p>
            <a:pPr indent="0" lvl="0" marL="0" rtl="0" algn="l">
              <a:spcBef>
                <a:spcPts val="0"/>
              </a:spcBef>
              <a:spcAft>
                <a:spcPts val="0"/>
              </a:spcAft>
              <a:buNone/>
            </a:pPr>
            <a:r>
              <a:t/>
            </a:r>
            <a:endParaRPr sz="2500">
              <a:latin typeface="Roboto"/>
              <a:ea typeface="Roboto"/>
              <a:cs typeface="Roboto"/>
              <a:sym typeface="Roboto"/>
            </a:endParaRPr>
          </a:p>
          <a:p>
            <a:pPr indent="0" lvl="0" marL="0" rtl="0" algn="l">
              <a:spcBef>
                <a:spcPts val="0"/>
              </a:spcBef>
              <a:spcAft>
                <a:spcPts val="0"/>
              </a:spcAft>
              <a:buNone/>
            </a:pPr>
            <a:r>
              <a:t/>
            </a:r>
            <a:endParaRPr sz="2500">
              <a:latin typeface="Roboto"/>
              <a:ea typeface="Roboto"/>
              <a:cs typeface="Roboto"/>
              <a:sym typeface="Roboto"/>
            </a:endParaRPr>
          </a:p>
          <a:p>
            <a:pPr indent="0" lvl="0" marL="0" rtl="0" algn="l">
              <a:spcBef>
                <a:spcPts val="0"/>
              </a:spcBef>
              <a:spcAft>
                <a:spcPts val="0"/>
              </a:spcAft>
              <a:buNone/>
            </a:pPr>
            <a:r>
              <a:t/>
            </a:r>
            <a:endParaRPr sz="2500">
              <a:latin typeface="Roboto"/>
              <a:ea typeface="Roboto"/>
              <a:cs typeface="Roboto"/>
              <a:sym typeface="Roboto"/>
            </a:endParaRPr>
          </a:p>
          <a:p>
            <a:pPr indent="0" lvl="0" marL="0" rtl="0" algn="l">
              <a:spcBef>
                <a:spcPts val="0"/>
              </a:spcBef>
              <a:spcAft>
                <a:spcPts val="0"/>
              </a:spcAft>
              <a:buNone/>
            </a:pPr>
            <a:r>
              <a:t/>
            </a:r>
            <a:endParaRPr sz="27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6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Question 6</a:t>
            </a:r>
            <a:endParaRPr/>
          </a:p>
        </p:txBody>
      </p:sp>
      <p:sp>
        <p:nvSpPr>
          <p:cNvPr id="395" name="Google Shape;395;p61"/>
          <p:cNvSpPr txBox="1"/>
          <p:nvPr/>
        </p:nvSpPr>
        <p:spPr>
          <a:xfrm>
            <a:off x="0" y="990600"/>
            <a:ext cx="9144000" cy="1116300"/>
          </a:xfrm>
          <a:prstGeom prst="rect">
            <a:avLst/>
          </a:prstGeom>
          <a:noFill/>
          <a:ln>
            <a:noFill/>
          </a:ln>
        </p:spPr>
        <p:txBody>
          <a:bodyPr anchorCtr="0" anchor="t" bIns="91425" lIns="91425" spcFirstLastPara="1" rIns="91425" wrap="square" tIns="91425">
            <a:noAutofit/>
          </a:bodyPr>
          <a:lstStyle/>
          <a:p>
            <a:pPr indent="0" lvl="0" marL="0" rtl="0" algn="l">
              <a:lnSpc>
                <a:spcPct val="170000"/>
              </a:lnSpc>
              <a:spcBef>
                <a:spcPts val="0"/>
              </a:spcBef>
              <a:spcAft>
                <a:spcPts val="0"/>
              </a:spcAft>
              <a:buNone/>
            </a:pPr>
            <a:r>
              <a:t/>
            </a:r>
            <a:endParaRPr sz="1200">
              <a:solidFill>
                <a:srgbClr val="4F4F4F"/>
              </a:solidFill>
              <a:highlight>
                <a:srgbClr val="FFFFFF"/>
              </a:highlight>
            </a:endParaRPr>
          </a:p>
          <a:p>
            <a:pPr indent="0" lvl="0" marL="457200" rtl="0" algn="l">
              <a:lnSpc>
                <a:spcPct val="170000"/>
              </a:lnSpc>
              <a:spcBef>
                <a:spcPts val="0"/>
              </a:spcBef>
              <a:spcAft>
                <a:spcPts val="2200"/>
              </a:spcAft>
              <a:buNone/>
            </a:pPr>
            <a:r>
              <a:t/>
            </a:r>
            <a:endParaRPr b="1" sz="1200">
              <a:solidFill>
                <a:srgbClr val="4F4F4F"/>
              </a:solidFill>
              <a:highlight>
                <a:srgbClr val="FFFFFF"/>
              </a:highlight>
            </a:endParaRPr>
          </a:p>
        </p:txBody>
      </p:sp>
      <p:sp>
        <p:nvSpPr>
          <p:cNvPr id="396" name="Google Shape;396;p61"/>
          <p:cNvSpPr txBox="1"/>
          <p:nvPr/>
        </p:nvSpPr>
        <p:spPr>
          <a:xfrm>
            <a:off x="644475" y="1115450"/>
            <a:ext cx="7956900" cy="31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latin typeface="Roboto"/>
                <a:ea typeface="Roboto"/>
                <a:cs typeface="Roboto"/>
                <a:sym typeface="Roboto"/>
              </a:rPr>
              <a:t>Why do we need a doctype declaration?</a:t>
            </a:r>
            <a:endParaRPr sz="2300">
              <a:latin typeface="Roboto"/>
              <a:ea typeface="Roboto"/>
              <a:cs typeface="Roboto"/>
              <a:sym typeface="Roboto"/>
            </a:endParaRPr>
          </a:p>
          <a:p>
            <a:pPr indent="0" lvl="0" marL="0" rtl="0" algn="l">
              <a:spcBef>
                <a:spcPts val="0"/>
              </a:spcBef>
              <a:spcAft>
                <a:spcPts val="0"/>
              </a:spcAft>
              <a:buNone/>
            </a:pPr>
            <a:r>
              <a:t/>
            </a:r>
            <a:endParaRPr sz="2300">
              <a:latin typeface="Roboto"/>
              <a:ea typeface="Roboto"/>
              <a:cs typeface="Roboto"/>
              <a:sym typeface="Roboto"/>
            </a:endParaRPr>
          </a:p>
          <a:p>
            <a:pPr indent="0" lvl="0" marL="0" rtl="0" algn="l">
              <a:spcBef>
                <a:spcPts val="0"/>
              </a:spcBef>
              <a:spcAft>
                <a:spcPts val="0"/>
              </a:spcAft>
              <a:buNone/>
            </a:pPr>
            <a:r>
              <a:rPr lang="en" sz="2300">
                <a:latin typeface="Roboto"/>
                <a:ea typeface="Roboto"/>
                <a:cs typeface="Roboto"/>
                <a:sym typeface="Roboto"/>
              </a:rPr>
              <a:t>a. Browsers need it for the window name and title of window tab.</a:t>
            </a:r>
            <a:endParaRPr sz="2300">
              <a:latin typeface="Roboto"/>
              <a:ea typeface="Roboto"/>
              <a:cs typeface="Roboto"/>
              <a:sym typeface="Roboto"/>
            </a:endParaRPr>
          </a:p>
          <a:p>
            <a:pPr indent="0" lvl="0" marL="0" rtl="0" algn="l">
              <a:spcBef>
                <a:spcPts val="0"/>
              </a:spcBef>
              <a:spcAft>
                <a:spcPts val="0"/>
              </a:spcAft>
              <a:buNone/>
            </a:pPr>
            <a:r>
              <a:rPr lang="en" sz="2300">
                <a:latin typeface="Roboto"/>
                <a:ea typeface="Roboto"/>
                <a:cs typeface="Roboto"/>
                <a:sym typeface="Roboto"/>
              </a:rPr>
              <a:t>b. Browsers need it for unloading of web assets</a:t>
            </a:r>
            <a:endParaRPr sz="2300">
              <a:latin typeface="Roboto"/>
              <a:ea typeface="Roboto"/>
              <a:cs typeface="Roboto"/>
              <a:sym typeface="Roboto"/>
            </a:endParaRPr>
          </a:p>
          <a:p>
            <a:pPr indent="0" lvl="0" marL="0" rtl="0" algn="l">
              <a:spcBef>
                <a:spcPts val="0"/>
              </a:spcBef>
              <a:spcAft>
                <a:spcPts val="0"/>
              </a:spcAft>
              <a:buNone/>
            </a:pPr>
            <a:r>
              <a:rPr lang="en" sz="2300">
                <a:latin typeface="Roboto"/>
                <a:ea typeface="Roboto"/>
                <a:cs typeface="Roboto"/>
                <a:sym typeface="Roboto"/>
              </a:rPr>
              <a:t>c. Browsers need it to determine which rendering mode to render the site with.</a:t>
            </a:r>
            <a:endParaRPr sz="2300">
              <a:latin typeface="Roboto"/>
              <a:ea typeface="Roboto"/>
              <a:cs typeface="Roboto"/>
              <a:sym typeface="Roboto"/>
            </a:endParaRPr>
          </a:p>
          <a:p>
            <a:pPr indent="0" lvl="0" marL="0" rtl="0" algn="l">
              <a:spcBef>
                <a:spcPts val="0"/>
              </a:spcBef>
              <a:spcAft>
                <a:spcPts val="0"/>
              </a:spcAft>
              <a:buNone/>
            </a:pPr>
            <a:r>
              <a:t/>
            </a:r>
            <a:endParaRPr sz="2500">
              <a:latin typeface="Roboto"/>
              <a:ea typeface="Roboto"/>
              <a:cs typeface="Roboto"/>
              <a:sym typeface="Roboto"/>
            </a:endParaRPr>
          </a:p>
          <a:p>
            <a:pPr indent="0" lvl="0" marL="0" rtl="0" algn="l">
              <a:spcBef>
                <a:spcPts val="0"/>
              </a:spcBef>
              <a:spcAft>
                <a:spcPts val="0"/>
              </a:spcAft>
              <a:buNone/>
            </a:pPr>
            <a:r>
              <a:t/>
            </a:r>
            <a:endParaRPr sz="2500">
              <a:latin typeface="Roboto"/>
              <a:ea typeface="Roboto"/>
              <a:cs typeface="Roboto"/>
              <a:sym typeface="Roboto"/>
            </a:endParaRPr>
          </a:p>
          <a:p>
            <a:pPr indent="0" lvl="0" marL="0" rtl="0" algn="l">
              <a:spcBef>
                <a:spcPts val="0"/>
              </a:spcBef>
              <a:spcAft>
                <a:spcPts val="0"/>
              </a:spcAft>
              <a:buNone/>
            </a:pPr>
            <a:r>
              <a:t/>
            </a:r>
            <a:endParaRPr sz="2500">
              <a:latin typeface="Roboto"/>
              <a:ea typeface="Roboto"/>
              <a:cs typeface="Roboto"/>
              <a:sym typeface="Roboto"/>
            </a:endParaRPr>
          </a:p>
          <a:p>
            <a:pPr indent="0" lvl="0" marL="0" rtl="0" algn="l">
              <a:spcBef>
                <a:spcPts val="0"/>
              </a:spcBef>
              <a:spcAft>
                <a:spcPts val="0"/>
              </a:spcAft>
              <a:buNone/>
            </a:pPr>
            <a:r>
              <a:t/>
            </a:r>
            <a:endParaRPr sz="2500">
              <a:latin typeface="Roboto"/>
              <a:ea typeface="Roboto"/>
              <a:cs typeface="Roboto"/>
              <a:sym typeface="Roboto"/>
            </a:endParaRPr>
          </a:p>
          <a:p>
            <a:pPr indent="0" lvl="0" marL="0" rtl="0" algn="l">
              <a:spcBef>
                <a:spcPts val="0"/>
              </a:spcBef>
              <a:spcAft>
                <a:spcPts val="0"/>
              </a:spcAft>
              <a:buNone/>
            </a:pPr>
            <a:r>
              <a:t/>
            </a:r>
            <a:endParaRPr sz="27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226075" y="311225"/>
            <a:ext cx="2808000" cy="54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Arial"/>
                <a:ea typeface="Arial"/>
                <a:cs typeface="Arial"/>
                <a:sym typeface="Arial"/>
              </a:rPr>
              <a:t>What is CERN?</a:t>
            </a:r>
            <a:endParaRPr b="1">
              <a:latin typeface="Arial"/>
              <a:ea typeface="Arial"/>
              <a:cs typeface="Arial"/>
              <a:sym typeface="Arial"/>
            </a:endParaRPr>
          </a:p>
        </p:txBody>
      </p:sp>
      <p:sp>
        <p:nvSpPr>
          <p:cNvPr id="93" name="Google Shape;93;p17"/>
          <p:cNvSpPr txBox="1"/>
          <p:nvPr>
            <p:ph idx="1" type="body"/>
          </p:nvPr>
        </p:nvSpPr>
        <p:spPr>
          <a:xfrm>
            <a:off x="226075" y="2454000"/>
            <a:ext cx="2808000" cy="217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European Organization for Nuclear Research, known as CERN, is a European research organization that operates the largest particle physics laboratory in the world. Established in 1954, located in Geneva on Franco-Swiss border.</a:t>
            </a:r>
            <a:endParaRPr/>
          </a:p>
          <a:p>
            <a:pPr indent="0" lvl="0" marL="0" rtl="0" algn="l">
              <a:spcBef>
                <a:spcPts val="1600"/>
              </a:spcBef>
              <a:spcAft>
                <a:spcPts val="1600"/>
              </a:spcAft>
              <a:buNone/>
            </a:pPr>
            <a:r>
              <a:rPr lang="en"/>
              <a:t>Home of the Atom Smasher (Large Haron Collider)</a:t>
            </a:r>
            <a:endParaRPr/>
          </a:p>
        </p:txBody>
      </p:sp>
      <p:pic>
        <p:nvPicPr>
          <p:cNvPr id="94" name="Google Shape;94;p17"/>
          <p:cNvPicPr preferRelativeResize="0"/>
          <p:nvPr/>
        </p:nvPicPr>
        <p:blipFill>
          <a:blip r:embed="rId3">
            <a:alphaModFix/>
          </a:blip>
          <a:stretch>
            <a:fillRect/>
          </a:stretch>
        </p:blipFill>
        <p:spPr>
          <a:xfrm>
            <a:off x="4054050" y="140025"/>
            <a:ext cx="3766550" cy="2506475"/>
          </a:xfrm>
          <a:prstGeom prst="rect">
            <a:avLst/>
          </a:prstGeom>
          <a:noFill/>
          <a:ln>
            <a:noFill/>
          </a:ln>
        </p:spPr>
      </p:pic>
      <p:pic>
        <p:nvPicPr>
          <p:cNvPr id="95" name="Google Shape;95;p17"/>
          <p:cNvPicPr preferRelativeResize="0"/>
          <p:nvPr/>
        </p:nvPicPr>
        <p:blipFill>
          <a:blip r:embed="rId4">
            <a:alphaModFix/>
          </a:blip>
          <a:stretch>
            <a:fillRect/>
          </a:stretch>
        </p:blipFill>
        <p:spPr>
          <a:xfrm>
            <a:off x="4054050" y="2744850"/>
            <a:ext cx="3865699" cy="2277274"/>
          </a:xfrm>
          <a:prstGeom prst="rect">
            <a:avLst/>
          </a:prstGeom>
          <a:noFill/>
          <a:ln>
            <a:noFill/>
          </a:ln>
        </p:spPr>
      </p:pic>
      <p:pic>
        <p:nvPicPr>
          <p:cNvPr id="96" name="Google Shape;96;p17"/>
          <p:cNvPicPr preferRelativeResize="0"/>
          <p:nvPr/>
        </p:nvPicPr>
        <p:blipFill>
          <a:blip r:embed="rId5">
            <a:alphaModFix/>
          </a:blip>
          <a:stretch>
            <a:fillRect/>
          </a:stretch>
        </p:blipFill>
        <p:spPr>
          <a:xfrm>
            <a:off x="908450" y="919575"/>
            <a:ext cx="1295275" cy="12952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6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Question 6</a:t>
            </a:r>
            <a:endParaRPr/>
          </a:p>
        </p:txBody>
      </p:sp>
      <p:sp>
        <p:nvSpPr>
          <p:cNvPr id="402" name="Google Shape;402;p62"/>
          <p:cNvSpPr txBox="1"/>
          <p:nvPr/>
        </p:nvSpPr>
        <p:spPr>
          <a:xfrm>
            <a:off x="0" y="990600"/>
            <a:ext cx="9144000" cy="1116300"/>
          </a:xfrm>
          <a:prstGeom prst="rect">
            <a:avLst/>
          </a:prstGeom>
          <a:noFill/>
          <a:ln>
            <a:noFill/>
          </a:ln>
        </p:spPr>
        <p:txBody>
          <a:bodyPr anchorCtr="0" anchor="t" bIns="91425" lIns="91425" spcFirstLastPara="1" rIns="91425" wrap="square" tIns="91425">
            <a:noAutofit/>
          </a:bodyPr>
          <a:lstStyle/>
          <a:p>
            <a:pPr indent="0" lvl="0" marL="0" rtl="0" algn="l">
              <a:lnSpc>
                <a:spcPct val="170000"/>
              </a:lnSpc>
              <a:spcBef>
                <a:spcPts val="0"/>
              </a:spcBef>
              <a:spcAft>
                <a:spcPts val="0"/>
              </a:spcAft>
              <a:buNone/>
            </a:pPr>
            <a:r>
              <a:t/>
            </a:r>
            <a:endParaRPr sz="1200">
              <a:solidFill>
                <a:srgbClr val="4F4F4F"/>
              </a:solidFill>
              <a:highlight>
                <a:srgbClr val="FFFFFF"/>
              </a:highlight>
            </a:endParaRPr>
          </a:p>
          <a:p>
            <a:pPr indent="0" lvl="0" marL="457200" rtl="0" algn="l">
              <a:lnSpc>
                <a:spcPct val="170000"/>
              </a:lnSpc>
              <a:spcBef>
                <a:spcPts val="0"/>
              </a:spcBef>
              <a:spcAft>
                <a:spcPts val="2200"/>
              </a:spcAft>
              <a:buNone/>
            </a:pPr>
            <a:r>
              <a:t/>
            </a:r>
            <a:endParaRPr b="1" sz="1200">
              <a:solidFill>
                <a:srgbClr val="4F4F4F"/>
              </a:solidFill>
              <a:highlight>
                <a:srgbClr val="FFFFFF"/>
              </a:highlight>
            </a:endParaRPr>
          </a:p>
        </p:txBody>
      </p:sp>
      <p:sp>
        <p:nvSpPr>
          <p:cNvPr id="403" name="Google Shape;403;p62"/>
          <p:cNvSpPr txBox="1"/>
          <p:nvPr/>
        </p:nvSpPr>
        <p:spPr>
          <a:xfrm>
            <a:off x="644475" y="1115450"/>
            <a:ext cx="7956900" cy="31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latin typeface="Roboto"/>
                <a:ea typeface="Roboto"/>
                <a:cs typeface="Roboto"/>
                <a:sym typeface="Roboto"/>
              </a:rPr>
              <a:t>Why do we need a doctype declaration?</a:t>
            </a:r>
            <a:endParaRPr sz="2300">
              <a:latin typeface="Roboto"/>
              <a:ea typeface="Roboto"/>
              <a:cs typeface="Roboto"/>
              <a:sym typeface="Roboto"/>
            </a:endParaRPr>
          </a:p>
          <a:p>
            <a:pPr indent="0" lvl="0" marL="0" rtl="0" algn="l">
              <a:spcBef>
                <a:spcPts val="0"/>
              </a:spcBef>
              <a:spcAft>
                <a:spcPts val="0"/>
              </a:spcAft>
              <a:buNone/>
            </a:pPr>
            <a:r>
              <a:t/>
            </a:r>
            <a:endParaRPr sz="2300">
              <a:latin typeface="Roboto"/>
              <a:ea typeface="Roboto"/>
              <a:cs typeface="Roboto"/>
              <a:sym typeface="Roboto"/>
            </a:endParaRPr>
          </a:p>
          <a:p>
            <a:pPr indent="0" lvl="0" marL="0" rtl="0" algn="l">
              <a:spcBef>
                <a:spcPts val="0"/>
              </a:spcBef>
              <a:spcAft>
                <a:spcPts val="0"/>
              </a:spcAft>
              <a:buNone/>
            </a:pPr>
            <a:r>
              <a:rPr lang="en" sz="2300">
                <a:latin typeface="Roboto"/>
                <a:ea typeface="Roboto"/>
                <a:cs typeface="Roboto"/>
                <a:sym typeface="Roboto"/>
              </a:rPr>
              <a:t>a. Browsers need it for the window name and title of window tab.</a:t>
            </a:r>
            <a:endParaRPr sz="2300">
              <a:latin typeface="Roboto"/>
              <a:ea typeface="Roboto"/>
              <a:cs typeface="Roboto"/>
              <a:sym typeface="Roboto"/>
            </a:endParaRPr>
          </a:p>
          <a:p>
            <a:pPr indent="0" lvl="0" marL="0" rtl="0" algn="l">
              <a:spcBef>
                <a:spcPts val="0"/>
              </a:spcBef>
              <a:spcAft>
                <a:spcPts val="0"/>
              </a:spcAft>
              <a:buNone/>
            </a:pPr>
            <a:r>
              <a:rPr lang="en" sz="2300">
                <a:latin typeface="Roboto"/>
                <a:ea typeface="Roboto"/>
                <a:cs typeface="Roboto"/>
                <a:sym typeface="Roboto"/>
              </a:rPr>
              <a:t>b. Browsers need it for unloading of web assets</a:t>
            </a:r>
            <a:endParaRPr sz="2300">
              <a:latin typeface="Roboto"/>
              <a:ea typeface="Roboto"/>
              <a:cs typeface="Roboto"/>
              <a:sym typeface="Roboto"/>
            </a:endParaRPr>
          </a:p>
          <a:p>
            <a:pPr indent="0" lvl="0" marL="0" rtl="0" algn="l">
              <a:spcBef>
                <a:spcPts val="0"/>
              </a:spcBef>
              <a:spcAft>
                <a:spcPts val="0"/>
              </a:spcAft>
              <a:buNone/>
            </a:pPr>
            <a:r>
              <a:rPr lang="en" sz="2300">
                <a:highlight>
                  <a:srgbClr val="00FF00"/>
                </a:highlight>
                <a:latin typeface="Roboto"/>
                <a:ea typeface="Roboto"/>
                <a:cs typeface="Roboto"/>
                <a:sym typeface="Roboto"/>
              </a:rPr>
              <a:t>c. Browsers need it to determine which rendering mode to render the site with.</a:t>
            </a:r>
            <a:endParaRPr sz="2300">
              <a:highlight>
                <a:srgbClr val="00FF00"/>
              </a:highlight>
              <a:latin typeface="Roboto"/>
              <a:ea typeface="Roboto"/>
              <a:cs typeface="Roboto"/>
              <a:sym typeface="Roboto"/>
            </a:endParaRPr>
          </a:p>
          <a:p>
            <a:pPr indent="0" lvl="0" marL="0" rtl="0" algn="l">
              <a:spcBef>
                <a:spcPts val="0"/>
              </a:spcBef>
              <a:spcAft>
                <a:spcPts val="0"/>
              </a:spcAft>
              <a:buNone/>
            </a:pPr>
            <a:r>
              <a:t/>
            </a:r>
            <a:endParaRPr sz="2500">
              <a:latin typeface="Roboto"/>
              <a:ea typeface="Roboto"/>
              <a:cs typeface="Roboto"/>
              <a:sym typeface="Roboto"/>
            </a:endParaRPr>
          </a:p>
          <a:p>
            <a:pPr indent="0" lvl="0" marL="0" rtl="0" algn="l">
              <a:spcBef>
                <a:spcPts val="0"/>
              </a:spcBef>
              <a:spcAft>
                <a:spcPts val="0"/>
              </a:spcAft>
              <a:buNone/>
            </a:pPr>
            <a:r>
              <a:t/>
            </a:r>
            <a:endParaRPr sz="2500">
              <a:latin typeface="Roboto"/>
              <a:ea typeface="Roboto"/>
              <a:cs typeface="Roboto"/>
              <a:sym typeface="Roboto"/>
            </a:endParaRPr>
          </a:p>
          <a:p>
            <a:pPr indent="0" lvl="0" marL="0" rtl="0" algn="l">
              <a:spcBef>
                <a:spcPts val="0"/>
              </a:spcBef>
              <a:spcAft>
                <a:spcPts val="0"/>
              </a:spcAft>
              <a:buNone/>
            </a:pPr>
            <a:r>
              <a:t/>
            </a:r>
            <a:endParaRPr sz="2500">
              <a:latin typeface="Roboto"/>
              <a:ea typeface="Roboto"/>
              <a:cs typeface="Roboto"/>
              <a:sym typeface="Roboto"/>
            </a:endParaRPr>
          </a:p>
          <a:p>
            <a:pPr indent="0" lvl="0" marL="0" rtl="0" algn="l">
              <a:spcBef>
                <a:spcPts val="0"/>
              </a:spcBef>
              <a:spcAft>
                <a:spcPts val="0"/>
              </a:spcAft>
              <a:buNone/>
            </a:pPr>
            <a:r>
              <a:t/>
            </a:r>
            <a:endParaRPr sz="2500">
              <a:latin typeface="Roboto"/>
              <a:ea typeface="Roboto"/>
              <a:cs typeface="Roboto"/>
              <a:sym typeface="Roboto"/>
            </a:endParaRPr>
          </a:p>
          <a:p>
            <a:pPr indent="0" lvl="0" marL="0" rtl="0" algn="l">
              <a:spcBef>
                <a:spcPts val="0"/>
              </a:spcBef>
              <a:spcAft>
                <a:spcPts val="0"/>
              </a:spcAft>
              <a:buNone/>
            </a:pPr>
            <a:r>
              <a:t/>
            </a:r>
            <a:endParaRPr sz="27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Arial"/>
                <a:ea typeface="Arial"/>
                <a:cs typeface="Arial"/>
                <a:sym typeface="Arial"/>
              </a:rPr>
              <a:t>History of World Wide Web</a:t>
            </a:r>
            <a:endParaRPr b="1" sz="2000">
              <a:latin typeface="Arial"/>
              <a:ea typeface="Arial"/>
              <a:cs typeface="Arial"/>
              <a:sym typeface="Arial"/>
            </a:endParaRPr>
          </a:p>
        </p:txBody>
      </p:sp>
      <p:pic>
        <p:nvPicPr>
          <p:cNvPr id="102" name="Google Shape;102;p18"/>
          <p:cNvPicPr preferRelativeResize="0"/>
          <p:nvPr/>
        </p:nvPicPr>
        <p:blipFill>
          <a:blip r:embed="rId3">
            <a:alphaModFix/>
          </a:blip>
          <a:stretch>
            <a:fillRect/>
          </a:stretch>
        </p:blipFill>
        <p:spPr>
          <a:xfrm>
            <a:off x="1137025" y="734275"/>
            <a:ext cx="6357309" cy="4409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Arial"/>
                <a:ea typeface="Arial"/>
                <a:cs typeface="Arial"/>
                <a:sym typeface="Arial"/>
              </a:rPr>
              <a:t>History of World Wide Web</a:t>
            </a:r>
            <a:endParaRPr b="1" sz="2000">
              <a:latin typeface="Arial"/>
              <a:ea typeface="Arial"/>
              <a:cs typeface="Arial"/>
              <a:sym typeface="Arial"/>
            </a:endParaRPr>
          </a:p>
        </p:txBody>
      </p:sp>
      <p:pic>
        <p:nvPicPr>
          <p:cNvPr id="108" name="Google Shape;108;p19"/>
          <p:cNvPicPr preferRelativeResize="0"/>
          <p:nvPr/>
        </p:nvPicPr>
        <p:blipFill>
          <a:blip r:embed="rId3">
            <a:alphaModFix/>
          </a:blip>
          <a:stretch>
            <a:fillRect/>
          </a:stretch>
        </p:blipFill>
        <p:spPr>
          <a:xfrm>
            <a:off x="573800" y="920200"/>
            <a:ext cx="7724775" cy="3790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F3F3F3"/>
                </a:solidFill>
                <a:latin typeface="Oswald"/>
                <a:ea typeface="Oswald"/>
                <a:cs typeface="Oswald"/>
                <a:sym typeface="Oswald"/>
              </a:rPr>
              <a:t>HTML History</a:t>
            </a:r>
            <a:endParaRPr b="1" sz="2200">
              <a:solidFill>
                <a:srgbClr val="F3F3F3"/>
              </a:solidFill>
              <a:latin typeface="Oswald"/>
              <a:ea typeface="Oswald"/>
              <a:cs typeface="Oswald"/>
              <a:sym typeface="Oswald"/>
            </a:endParaRPr>
          </a:p>
        </p:txBody>
      </p:sp>
      <p:pic>
        <p:nvPicPr>
          <p:cNvPr id="114" name="Google Shape;114;p20"/>
          <p:cNvPicPr preferRelativeResize="0"/>
          <p:nvPr/>
        </p:nvPicPr>
        <p:blipFill>
          <a:blip r:embed="rId3">
            <a:alphaModFix/>
          </a:blip>
          <a:stretch>
            <a:fillRect/>
          </a:stretch>
        </p:blipFill>
        <p:spPr>
          <a:xfrm>
            <a:off x="2174450" y="684700"/>
            <a:ext cx="4495350" cy="4374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First Static Web Sites</a:t>
            </a:r>
            <a:endParaRPr>
              <a:latin typeface="Arial"/>
              <a:ea typeface="Arial"/>
              <a:cs typeface="Arial"/>
              <a:sym typeface="Arial"/>
            </a:endParaRPr>
          </a:p>
        </p:txBody>
      </p:sp>
      <p:pic>
        <p:nvPicPr>
          <p:cNvPr id="120" name="Google Shape;120;p21"/>
          <p:cNvPicPr preferRelativeResize="0"/>
          <p:nvPr/>
        </p:nvPicPr>
        <p:blipFill>
          <a:blip r:embed="rId3">
            <a:alphaModFix/>
          </a:blip>
          <a:stretch>
            <a:fillRect/>
          </a:stretch>
        </p:blipFill>
        <p:spPr>
          <a:xfrm>
            <a:off x="177200" y="759075"/>
            <a:ext cx="3939274" cy="4219650"/>
          </a:xfrm>
          <a:prstGeom prst="rect">
            <a:avLst/>
          </a:prstGeom>
          <a:noFill/>
          <a:ln>
            <a:noFill/>
          </a:ln>
        </p:spPr>
      </p:pic>
      <p:sp>
        <p:nvSpPr>
          <p:cNvPr id="121" name="Google Shape;121;p21"/>
          <p:cNvSpPr txBox="1"/>
          <p:nvPr/>
        </p:nvSpPr>
        <p:spPr>
          <a:xfrm>
            <a:off x="4424650" y="904750"/>
            <a:ext cx="4585800" cy="40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t>The first web sites on the World Wide Web were writing in very basic mark up using HTML 1.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Navigating a web page on the initial version of NXT machine first browser was a very static experience compared to rich user experience we have today.</a:t>
            </a:r>
            <a:br>
              <a:rPr lang="en" sz="1500"/>
            </a:br>
            <a:br>
              <a:rPr lang="en" sz="1500"/>
            </a:br>
            <a:r>
              <a:rPr lang="en" sz="1500"/>
              <a:t>Navigate the web using the first browser here:</a:t>
            </a:r>
            <a:br>
              <a:rPr lang="en" sz="1500"/>
            </a:br>
            <a:r>
              <a:rPr lang="en" sz="1500" u="sng">
                <a:solidFill>
                  <a:schemeClr val="hlink"/>
                </a:solidFill>
                <a:hlinkClick r:id="rId4"/>
              </a:rPr>
              <a:t>https://worldwideweb.cern.ch/</a:t>
            </a:r>
            <a:endParaRPr sz="1500"/>
          </a:p>
          <a:p>
            <a:pPr indent="0" lvl="0" marL="0" rtl="0" algn="l">
              <a:spcBef>
                <a:spcPts val="0"/>
              </a:spcBef>
              <a:spcAft>
                <a:spcPts val="0"/>
              </a:spcAft>
              <a:buNone/>
            </a:pPr>
            <a:r>
              <a:t/>
            </a:r>
            <a:endParaRPr sz="15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